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8229600" cx="14630400"/>
  <p:notesSz cx="8229600" cy="14630400"/>
  <p:embeddedFontLst>
    <p:embeddedFont>
      <p:font typeface="Montserrat"/>
      <p:regular r:id="rId15"/>
      <p:bold r:id="rId16"/>
      <p:italic r:id="rId17"/>
      <p:boldItalic r:id="rId18"/>
    </p:embeddedFont>
    <p:embeddedFont>
      <p:font typeface="Barlow"/>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Barlow-bold.fntdata"/><Relationship Id="rId11" Type="http://schemas.openxmlformats.org/officeDocument/2006/relationships/slide" Target="slides/slide7.xml"/><Relationship Id="rId22" Type="http://schemas.openxmlformats.org/officeDocument/2006/relationships/font" Target="fonts/Barlow-boldItalic.fntdata"/><Relationship Id="rId10" Type="http://schemas.openxmlformats.org/officeDocument/2006/relationships/slide" Target="slides/slide6.xml"/><Relationship Id="rId21" Type="http://schemas.openxmlformats.org/officeDocument/2006/relationships/font" Target="fonts/Barlow-italic.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Montserrat-regular.fntdata"/><Relationship Id="rId14" Type="http://schemas.openxmlformats.org/officeDocument/2006/relationships/slide" Target="slides/slide10.xml"/><Relationship Id="rId17" Type="http://schemas.openxmlformats.org/officeDocument/2006/relationships/font" Target="fonts/Montserrat-italic.fntdata"/><Relationship Id="rId16" Type="http://schemas.openxmlformats.org/officeDocument/2006/relationships/font" Target="fonts/Montserrat-bold.fntdata"/><Relationship Id="rId5" Type="http://schemas.openxmlformats.org/officeDocument/2006/relationships/slide" Target="slides/slide1.xml"/><Relationship Id="rId19" Type="http://schemas.openxmlformats.org/officeDocument/2006/relationships/font" Target="fonts/Barlow-regular.fntdata"/><Relationship Id="rId6" Type="http://schemas.openxmlformats.org/officeDocument/2006/relationships/slide" Target="slides/slide2.xml"/><Relationship Id="rId18" Type="http://schemas.openxmlformats.org/officeDocument/2006/relationships/font" Target="fonts/Montserrat-bold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 name="Google Shape;5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 name="Google Shape;5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 name="Google Shape;6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 name="Google Shape;63;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 name="Google Shape;8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 name="Google Shape;82;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 name="Google Shape;97;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 name="Google Shape;11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Google Shape;14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 name="Google Shape;16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 name="Google Shape;205;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hyperlink" Target="https://gamma.app/?utm_source=made-with-gamma" TargetMode="Externa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hyperlink" Target="https://gamma.app/?utm_source=made-with-gamma" TargetMode="Externa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hyperlink" Target="https://gamma.app/?utm_source=made-with-gamma" TargetMode="Externa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hyperlink" Target="https://gamma.app/?utm_source=made-with-gamma" TargetMode="Externa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hyperlink" Target="https://gamma.app/?utm_source=made-with-gamma" TargetMode="Externa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hyperlink" Target="https://gamma.app/?utm_source=made-with-gamma" TargetMode="Externa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hyperlink" Target="https://gamma.app/?utm_source=made-with-gamma" TargetMode="Externa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hyperlink" Target="https://gamma.app/?utm_source=made-with-gamma" TargetMode="Externa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hyperlink" Target="https://gamma.app/?utm_source=made-with-gamma" TargetMode="External"/><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hyperlink" Target="https://gamma.app/?utm_source=made-with-gamma" TargetMode="Externa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pic>
        <p:nvPicPr>
          <p:cNvPr descr="preencoded.png" id="11" name="Google Shape;11;p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2" name="Google Shape;12;p2"/>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2">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46" name="Shape 46"/>
        <p:cNvGrpSpPr/>
        <p:nvPr/>
      </p:nvGrpSpPr>
      <p:grpSpPr>
        <a:xfrm>
          <a:off x="0" y="0"/>
          <a:ext cx="0" cy="0"/>
          <a:chOff x="0" y="0"/>
          <a:chExt cx="0" cy="0"/>
        </a:xfrm>
      </p:grpSpPr>
      <p:pic>
        <p:nvPicPr>
          <p:cNvPr descr="preencoded.png" id="47" name="Google Shape;47;p11"/>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8" name="Google Shape;48;p11"/>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9" name="Google Shape;49;p11">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50" name="Shape 5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4" name="Shape 14"/>
        <p:cNvGrpSpPr/>
        <p:nvPr/>
      </p:nvGrpSpPr>
      <p:grpSpPr>
        <a:xfrm>
          <a:off x="0" y="0"/>
          <a:ext cx="0" cy="0"/>
          <a:chOff x="0" y="0"/>
          <a:chExt cx="0" cy="0"/>
        </a:xfrm>
      </p:grpSpPr>
      <p:pic>
        <p:nvPicPr>
          <p:cNvPr descr="preencoded.png" id="15" name="Google Shape;15;p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6" name="Google Shape;16;p3"/>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3">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8" name="Shape 18"/>
        <p:cNvGrpSpPr/>
        <p:nvPr/>
      </p:nvGrpSpPr>
      <p:grpSpPr>
        <a:xfrm>
          <a:off x="0" y="0"/>
          <a:ext cx="0" cy="0"/>
          <a:chOff x="0" y="0"/>
          <a:chExt cx="0" cy="0"/>
        </a:xfrm>
      </p:grpSpPr>
      <p:pic>
        <p:nvPicPr>
          <p:cNvPr descr="preencoded.png" id="19" name="Google Shape;19;p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0" name="Google Shape;20;p4"/>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4">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22" name="Shape 22"/>
        <p:cNvGrpSpPr/>
        <p:nvPr/>
      </p:nvGrpSpPr>
      <p:grpSpPr>
        <a:xfrm>
          <a:off x="0" y="0"/>
          <a:ext cx="0" cy="0"/>
          <a:chOff x="0" y="0"/>
          <a:chExt cx="0" cy="0"/>
        </a:xfrm>
      </p:grpSpPr>
      <p:pic>
        <p:nvPicPr>
          <p:cNvPr descr="preencoded.png" id="23" name="Google Shape;23;p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4" name="Google Shape;24;p5"/>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5">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6" name="Shape 26"/>
        <p:cNvGrpSpPr/>
        <p:nvPr/>
      </p:nvGrpSpPr>
      <p:grpSpPr>
        <a:xfrm>
          <a:off x="0" y="0"/>
          <a:ext cx="0" cy="0"/>
          <a:chOff x="0" y="0"/>
          <a:chExt cx="0" cy="0"/>
        </a:xfrm>
      </p:grpSpPr>
      <p:pic>
        <p:nvPicPr>
          <p:cNvPr descr="preencoded.png" id="27" name="Google Shape;27;p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8" name="Google Shape;28;p6"/>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6">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30" name="Shape 30"/>
        <p:cNvGrpSpPr/>
        <p:nvPr/>
      </p:nvGrpSpPr>
      <p:grpSpPr>
        <a:xfrm>
          <a:off x="0" y="0"/>
          <a:ext cx="0" cy="0"/>
          <a:chOff x="0" y="0"/>
          <a:chExt cx="0" cy="0"/>
        </a:xfrm>
      </p:grpSpPr>
      <p:pic>
        <p:nvPicPr>
          <p:cNvPr descr="preencoded.png" id="31" name="Google Shape;31;p7"/>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2" name="Google Shape;32;p7"/>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7">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34" name="Shape 34"/>
        <p:cNvGrpSpPr/>
        <p:nvPr/>
      </p:nvGrpSpPr>
      <p:grpSpPr>
        <a:xfrm>
          <a:off x="0" y="0"/>
          <a:ext cx="0" cy="0"/>
          <a:chOff x="0" y="0"/>
          <a:chExt cx="0" cy="0"/>
        </a:xfrm>
      </p:grpSpPr>
      <p:pic>
        <p:nvPicPr>
          <p:cNvPr descr="preencoded.png" id="35" name="Google Shape;35;p8"/>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6" name="Google Shape;36;p8"/>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8">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8" name="Shape 38"/>
        <p:cNvGrpSpPr/>
        <p:nvPr/>
      </p:nvGrpSpPr>
      <p:grpSpPr>
        <a:xfrm>
          <a:off x="0" y="0"/>
          <a:ext cx="0" cy="0"/>
          <a:chOff x="0" y="0"/>
          <a:chExt cx="0" cy="0"/>
        </a:xfrm>
      </p:grpSpPr>
      <p:pic>
        <p:nvPicPr>
          <p:cNvPr descr="preencoded.png" id="39" name="Google Shape;39;p9"/>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0" name="Google Shape;40;p9"/>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9">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42" name="Shape 42"/>
        <p:cNvGrpSpPr/>
        <p:nvPr/>
      </p:nvGrpSpPr>
      <p:grpSpPr>
        <a:xfrm>
          <a:off x="0" y="0"/>
          <a:ext cx="0" cy="0"/>
          <a:chOff x="0" y="0"/>
          <a:chExt cx="0" cy="0"/>
        </a:xfrm>
      </p:grpSpPr>
      <p:pic>
        <p:nvPicPr>
          <p:cNvPr descr="preencoded.png" id="43" name="Google Shape;43;p10"/>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4" name="Google Shape;44;p10"/>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5" name="Google Shape;45;p10">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13.png"/><Relationship Id="rId5"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19.png"/><Relationship Id="rId6"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22.png"/><Relationship Id="rId7" Type="http://schemas.openxmlformats.org/officeDocument/2006/relationships/image" Target="../media/image21.png"/><Relationship Id="rId8"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32.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pic>
        <p:nvPicPr>
          <p:cNvPr descr="preencoded.png" id="56" name="Google Shape;56;p13"/>
          <p:cNvPicPr preferRelativeResize="0"/>
          <p:nvPr/>
        </p:nvPicPr>
        <p:blipFill rotWithShape="1">
          <a:blip r:embed="rId3">
            <a:alphaModFix/>
          </a:blip>
          <a:srcRect b="0" l="0" r="0" t="0"/>
          <a:stretch/>
        </p:blipFill>
        <p:spPr>
          <a:xfrm>
            <a:off x="0" y="0"/>
            <a:ext cx="5760720" cy="8229600"/>
          </a:xfrm>
          <a:prstGeom prst="rect">
            <a:avLst/>
          </a:prstGeom>
          <a:noFill/>
          <a:ln>
            <a:noFill/>
          </a:ln>
        </p:spPr>
      </p:pic>
      <p:sp>
        <p:nvSpPr>
          <p:cNvPr id="57" name="Google Shape;57;p13"/>
          <p:cNvSpPr/>
          <p:nvPr/>
        </p:nvSpPr>
        <p:spPr>
          <a:xfrm>
            <a:off x="6244709" y="2189798"/>
            <a:ext cx="7627382" cy="2138124"/>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2E3C4E"/>
              </a:buClr>
              <a:buSzPts val="4450"/>
              <a:buFont typeface="Barlow"/>
              <a:buNone/>
            </a:pPr>
            <a:r>
              <a:rPr b="1" i="0" lang="en-US" sz="4450" u="none" cap="none" strike="noStrike">
                <a:solidFill>
                  <a:srgbClr val="2E3C4E"/>
                </a:solidFill>
                <a:latin typeface="Barlow"/>
                <a:ea typeface="Barlow"/>
                <a:cs typeface="Barlow"/>
                <a:sym typeface="Barlow"/>
              </a:rPr>
              <a:t>Giải Quyết Xung Đột &amp; Nâng Cao Hiệu Suất Dự Án Đa Đội Nhóm - Nh</a:t>
            </a:r>
            <a:r>
              <a:rPr b="1" lang="en-US" sz="4450">
                <a:solidFill>
                  <a:srgbClr val="2E3C4E"/>
                </a:solidFill>
                <a:latin typeface="Barlow"/>
                <a:ea typeface="Barlow"/>
                <a:cs typeface="Barlow"/>
                <a:sym typeface="Barlow"/>
              </a:rPr>
              <a:t>óm B</a:t>
            </a:r>
            <a:endParaRPr b="0" i="0" sz="4450" u="none" cap="none" strike="noStrike"/>
          </a:p>
        </p:txBody>
      </p:sp>
      <p:sp>
        <p:nvSpPr>
          <p:cNvPr id="58" name="Google Shape;58;p13"/>
          <p:cNvSpPr/>
          <p:nvPr/>
        </p:nvSpPr>
        <p:spPr>
          <a:xfrm>
            <a:off x="6244709" y="4652843"/>
            <a:ext cx="7627382" cy="138684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84653"/>
              </a:buClr>
              <a:buSzPts val="1700"/>
              <a:buFont typeface="Montserrat"/>
              <a:buNone/>
            </a:pPr>
            <a:r>
              <a:rPr b="0" i="0" lang="en-US" sz="1700" u="none" cap="none" strike="noStrike">
                <a:solidFill>
                  <a:srgbClr val="384653"/>
                </a:solidFill>
                <a:latin typeface="Montserrat"/>
                <a:ea typeface="Montserrat"/>
                <a:cs typeface="Montserrat"/>
                <a:sym typeface="Montserrat"/>
              </a:rPr>
              <a:t>Bài trình bày này phân tích nguyên nhân gốc rễ của các xung đột dự án và đề xuất các giải pháp thực tiễn để xây dựng môi trường hợp tác, tăng cường động lực và đạt được mục tiêu dự án quy mô lớn trong bối cảnh đa văn hóa.</a:t>
            </a:r>
            <a:endParaRPr b="0" i="0" sz="1700" u="none" cap="none" strike="noStrike"/>
          </a:p>
        </p:txBody>
      </p:sp>
      <p:sp>
        <p:nvSpPr>
          <p:cNvPr id="59" name="Google Shape;59;p13"/>
          <p:cNvSpPr txBox="1"/>
          <p:nvPr/>
        </p:nvSpPr>
        <p:spPr>
          <a:xfrm>
            <a:off x="6128425" y="6364600"/>
            <a:ext cx="9532500" cy="861900"/>
          </a:xfrm>
          <a:prstGeom prst="rect">
            <a:avLst/>
          </a:prstGeom>
          <a:noFill/>
          <a:ln>
            <a:noFill/>
          </a:ln>
        </p:spPr>
        <p:txBody>
          <a:bodyPr anchorCtr="0" anchor="t" bIns="91425" lIns="91425" spcFirstLastPara="1" rIns="91425" wrap="square" tIns="91425">
            <a:spAutoFit/>
          </a:bodyPr>
          <a:lstStyle/>
          <a:p>
            <a:pPr indent="0" lvl="0" marL="0" rtl="0" algn="l">
              <a:lnSpc>
                <a:spcPct val="158823"/>
              </a:lnSpc>
              <a:spcBef>
                <a:spcPts val="0"/>
              </a:spcBef>
              <a:spcAft>
                <a:spcPts val="0"/>
              </a:spcAft>
              <a:buNone/>
            </a:pPr>
            <a:r>
              <a:rPr i="1" lang="en-US" sz="1700">
                <a:solidFill>
                  <a:srgbClr val="384653"/>
                </a:solidFill>
                <a:latin typeface="Montserrat"/>
                <a:ea typeface="Montserrat"/>
                <a:cs typeface="Montserrat"/>
                <a:sym typeface="Montserrat"/>
              </a:rPr>
              <a:t>Phạm Thế Phong, Nguyễn Ngọc Bách, Nguyễn Đức Bình, Nguyễn Vũ Dũng,</a:t>
            </a:r>
            <a:endParaRPr i="1" sz="1700">
              <a:solidFill>
                <a:srgbClr val="384653"/>
              </a:solidFill>
              <a:latin typeface="Montserrat"/>
              <a:ea typeface="Montserrat"/>
              <a:cs typeface="Montserrat"/>
              <a:sym typeface="Montserrat"/>
            </a:endParaRPr>
          </a:p>
          <a:p>
            <a:pPr indent="0" lvl="0" marL="0" rtl="0" algn="l">
              <a:lnSpc>
                <a:spcPct val="158823"/>
              </a:lnSpc>
              <a:spcBef>
                <a:spcPts val="0"/>
              </a:spcBef>
              <a:spcAft>
                <a:spcPts val="0"/>
              </a:spcAft>
              <a:buNone/>
            </a:pPr>
            <a:r>
              <a:rPr i="1" lang="en-US" sz="1700">
                <a:solidFill>
                  <a:srgbClr val="384653"/>
                </a:solidFill>
                <a:latin typeface="Montserrat"/>
                <a:ea typeface="Montserrat"/>
                <a:cs typeface="Montserrat"/>
                <a:sym typeface="Montserrat"/>
              </a:rPr>
              <a:t>Nguyễn Việt Duy, Trương Bá Chính, Trần Quang Huy, Nguyễn Minh Quang</a:t>
            </a:r>
            <a:endParaRPr i="1" sz="1700">
              <a:solidFill>
                <a:srgbClr val="384653"/>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2"/>
          <p:cNvSpPr/>
          <p:nvPr/>
        </p:nvSpPr>
        <p:spPr>
          <a:xfrm>
            <a:off x="724733" y="569357"/>
            <a:ext cx="11826716" cy="681157"/>
          </a:xfrm>
          <a:prstGeom prst="rect">
            <a:avLst/>
          </a:prstGeom>
          <a:noFill/>
          <a:ln>
            <a:noFill/>
          </a:ln>
        </p:spPr>
        <p:txBody>
          <a:bodyPr anchorCtr="0" anchor="t" bIns="0" lIns="0" spcFirstLastPara="1" rIns="0" wrap="square" tIns="0">
            <a:noAutofit/>
          </a:bodyPr>
          <a:lstStyle/>
          <a:p>
            <a:pPr indent="0" lvl="0" marL="0" marR="0" rtl="0" algn="l">
              <a:lnSpc>
                <a:spcPct val="125882"/>
              </a:lnSpc>
              <a:spcBef>
                <a:spcPts val="0"/>
              </a:spcBef>
              <a:spcAft>
                <a:spcPts val="0"/>
              </a:spcAft>
              <a:buClr>
                <a:srgbClr val="2E3C4E"/>
              </a:buClr>
              <a:buSzPts val="4250"/>
              <a:buFont typeface="Barlow"/>
              <a:buNone/>
            </a:pPr>
            <a:r>
              <a:rPr b="1" i="0" lang="en-US" sz="4250" u="none" cap="none" strike="noStrike">
                <a:solidFill>
                  <a:srgbClr val="2E3C4E"/>
                </a:solidFill>
                <a:latin typeface="Barlow"/>
                <a:ea typeface="Barlow"/>
                <a:cs typeface="Barlow"/>
                <a:sym typeface="Barlow"/>
              </a:rPr>
              <a:t>Kết Luận: Chìa Khóa Quản Trị Nhóm Hiệu Suất Cao</a:t>
            </a:r>
            <a:endParaRPr b="0" i="0" sz="4250" u="none" cap="none" strike="noStrike"/>
          </a:p>
        </p:txBody>
      </p:sp>
      <p:sp>
        <p:nvSpPr>
          <p:cNvPr id="224" name="Google Shape;224;p22"/>
          <p:cNvSpPr/>
          <p:nvPr/>
        </p:nvSpPr>
        <p:spPr>
          <a:xfrm>
            <a:off x="724733" y="1664613"/>
            <a:ext cx="13180933" cy="331232"/>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384653"/>
              </a:buClr>
              <a:buSzPts val="1600"/>
              <a:buFont typeface="Montserrat"/>
              <a:buNone/>
            </a:pPr>
            <a:r>
              <a:rPr b="0" i="0" lang="en-US" sz="1600" u="none" cap="none" strike="noStrike">
                <a:solidFill>
                  <a:srgbClr val="384653"/>
                </a:solidFill>
                <a:latin typeface="Montserrat"/>
                <a:ea typeface="Montserrat"/>
                <a:cs typeface="Montserrat"/>
                <a:sym typeface="Montserrat"/>
              </a:rPr>
              <a:t>Tóm tắt các bài học quan trọng nhất từ dự án, định hình chiến lược quản lý cho các dự án đa đội nhóm trong tương lai.</a:t>
            </a:r>
            <a:endParaRPr b="0" i="0" sz="1600" u="none" cap="none" strike="noStrike"/>
          </a:p>
        </p:txBody>
      </p:sp>
      <p:sp>
        <p:nvSpPr>
          <p:cNvPr id="225" name="Google Shape;225;p22"/>
          <p:cNvSpPr/>
          <p:nvPr/>
        </p:nvSpPr>
        <p:spPr>
          <a:xfrm>
            <a:off x="7303770" y="2228731"/>
            <a:ext cx="22860" cy="5431988"/>
          </a:xfrm>
          <a:prstGeom prst="roundRect">
            <a:avLst>
              <a:gd fmla="val 1358764" name="adj"/>
            </a:avLst>
          </a:prstGeom>
          <a:solidFill>
            <a:srgbClr val="BACF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2"/>
          <p:cNvSpPr/>
          <p:nvPr/>
        </p:nvSpPr>
        <p:spPr>
          <a:xfrm>
            <a:off x="6716911" y="3045500"/>
            <a:ext cx="621149" cy="22860"/>
          </a:xfrm>
          <a:prstGeom prst="roundRect">
            <a:avLst>
              <a:gd fmla="val 1358764" name="adj"/>
            </a:avLst>
          </a:prstGeom>
          <a:solidFill>
            <a:srgbClr val="BACF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27" name="Google Shape;227;p22"/>
          <p:cNvPicPr preferRelativeResize="0"/>
          <p:nvPr/>
        </p:nvPicPr>
        <p:blipFill rotWithShape="1">
          <a:blip r:embed="rId3">
            <a:alphaModFix/>
          </a:blip>
          <a:srcRect b="0" l="0" r="0" t="0"/>
          <a:stretch/>
        </p:blipFill>
        <p:spPr>
          <a:xfrm>
            <a:off x="7237571" y="2979301"/>
            <a:ext cx="155258" cy="155258"/>
          </a:xfrm>
          <a:prstGeom prst="rect">
            <a:avLst/>
          </a:prstGeom>
          <a:noFill/>
          <a:ln>
            <a:noFill/>
          </a:ln>
        </p:spPr>
      </p:pic>
      <p:sp>
        <p:nvSpPr>
          <p:cNvPr id="228" name="Google Shape;228;p22"/>
          <p:cNvSpPr/>
          <p:nvPr/>
        </p:nvSpPr>
        <p:spPr>
          <a:xfrm>
            <a:off x="724733" y="2228731"/>
            <a:ext cx="5969318" cy="1656517"/>
          </a:xfrm>
          <a:prstGeom prst="roundRect">
            <a:avLst>
              <a:gd fmla="val 18751" name="adj"/>
            </a:avLst>
          </a:prstGeom>
          <a:solidFill>
            <a:srgbClr val="D4E9F7"/>
          </a:solidFill>
          <a:ln cap="flat" cmpd="sng" w="9525">
            <a:solidFill>
              <a:srgbClr val="BACF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2"/>
          <p:cNvSpPr/>
          <p:nvPr/>
        </p:nvSpPr>
        <p:spPr>
          <a:xfrm>
            <a:off x="3684389" y="2443401"/>
            <a:ext cx="2794992" cy="340519"/>
          </a:xfrm>
          <a:prstGeom prst="rect">
            <a:avLst/>
          </a:prstGeom>
          <a:noFill/>
          <a:ln>
            <a:noFill/>
          </a:ln>
        </p:spPr>
        <p:txBody>
          <a:bodyPr anchorCtr="0" anchor="t" bIns="0" lIns="0" spcFirstLastPara="1" rIns="0" wrap="square" tIns="0">
            <a:noAutofit/>
          </a:bodyPr>
          <a:lstStyle/>
          <a:p>
            <a:pPr indent="0" lvl="0" marL="0" marR="0" rtl="0" algn="r">
              <a:lnSpc>
                <a:spcPct val="126190"/>
              </a:lnSpc>
              <a:spcBef>
                <a:spcPts val="0"/>
              </a:spcBef>
              <a:spcAft>
                <a:spcPts val="0"/>
              </a:spcAft>
              <a:buClr>
                <a:srgbClr val="384653"/>
              </a:buClr>
              <a:buSzPts val="2100"/>
              <a:buFont typeface="Barlow"/>
              <a:buNone/>
            </a:pPr>
            <a:r>
              <a:rPr b="1" i="0" lang="en-US" sz="2100" u="none" cap="none" strike="noStrike">
                <a:solidFill>
                  <a:srgbClr val="384653"/>
                </a:solidFill>
                <a:latin typeface="Barlow"/>
                <a:ea typeface="Barlow"/>
                <a:cs typeface="Barlow"/>
                <a:sym typeface="Barlow"/>
              </a:rPr>
              <a:t>Giao Tiếp Là Trọng Tâm</a:t>
            </a:r>
            <a:endParaRPr b="0" i="0" sz="2100" u="none" cap="none" strike="noStrike"/>
          </a:p>
        </p:txBody>
      </p:sp>
      <p:sp>
        <p:nvSpPr>
          <p:cNvPr id="230" name="Google Shape;230;p22"/>
          <p:cNvSpPr/>
          <p:nvPr/>
        </p:nvSpPr>
        <p:spPr>
          <a:xfrm>
            <a:off x="939403" y="2908102"/>
            <a:ext cx="5539978" cy="662464"/>
          </a:xfrm>
          <a:prstGeom prst="rect">
            <a:avLst/>
          </a:prstGeom>
          <a:noFill/>
          <a:ln>
            <a:noFill/>
          </a:ln>
        </p:spPr>
        <p:txBody>
          <a:bodyPr anchorCtr="0" anchor="t" bIns="0" lIns="0" spcFirstLastPara="1" rIns="0" wrap="square" tIns="0">
            <a:noAutofit/>
          </a:bodyPr>
          <a:lstStyle/>
          <a:p>
            <a:pPr indent="0" lvl="0" marL="0" marR="0" rtl="0" algn="r">
              <a:lnSpc>
                <a:spcPct val="162500"/>
              </a:lnSpc>
              <a:spcBef>
                <a:spcPts val="0"/>
              </a:spcBef>
              <a:spcAft>
                <a:spcPts val="0"/>
              </a:spcAft>
              <a:buClr>
                <a:srgbClr val="384653"/>
              </a:buClr>
              <a:buSzPts val="1600"/>
              <a:buFont typeface="Montserrat"/>
              <a:buNone/>
            </a:pPr>
            <a:r>
              <a:rPr b="0" i="0" lang="en-US" sz="1600" u="none" cap="none" strike="noStrike">
                <a:solidFill>
                  <a:srgbClr val="384653"/>
                </a:solidFill>
                <a:latin typeface="Montserrat"/>
                <a:ea typeface="Montserrat"/>
                <a:cs typeface="Montserrat"/>
                <a:sym typeface="Montserrat"/>
              </a:rPr>
              <a:t>Giao tiếp cởi mở, minh bạch là nền tảng giải quyết mọi xung đột, từ cấp độ cá nhân đến cấp độ đội ngũ.</a:t>
            </a:r>
            <a:endParaRPr b="0" i="0" sz="1600" u="none" cap="none" strike="noStrike"/>
          </a:p>
        </p:txBody>
      </p:sp>
      <p:sp>
        <p:nvSpPr>
          <p:cNvPr id="231" name="Google Shape;231;p22"/>
          <p:cNvSpPr/>
          <p:nvPr/>
        </p:nvSpPr>
        <p:spPr>
          <a:xfrm>
            <a:off x="7292340" y="4403407"/>
            <a:ext cx="621149" cy="22860"/>
          </a:xfrm>
          <a:prstGeom prst="roundRect">
            <a:avLst>
              <a:gd fmla="val 1358764" name="adj"/>
            </a:avLst>
          </a:prstGeom>
          <a:solidFill>
            <a:srgbClr val="BACF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32" name="Google Shape;232;p22"/>
          <p:cNvPicPr preferRelativeResize="0"/>
          <p:nvPr/>
        </p:nvPicPr>
        <p:blipFill rotWithShape="1">
          <a:blip r:embed="rId3">
            <a:alphaModFix/>
          </a:blip>
          <a:srcRect b="0" l="0" r="0" t="0"/>
          <a:stretch/>
        </p:blipFill>
        <p:spPr>
          <a:xfrm>
            <a:off x="7237571" y="4337209"/>
            <a:ext cx="155258" cy="155258"/>
          </a:xfrm>
          <a:prstGeom prst="rect">
            <a:avLst/>
          </a:prstGeom>
          <a:noFill/>
          <a:ln>
            <a:noFill/>
          </a:ln>
        </p:spPr>
      </p:pic>
      <p:sp>
        <p:nvSpPr>
          <p:cNvPr id="233" name="Google Shape;233;p22"/>
          <p:cNvSpPr/>
          <p:nvPr/>
        </p:nvSpPr>
        <p:spPr>
          <a:xfrm>
            <a:off x="7936349" y="3471029"/>
            <a:ext cx="5969318" cy="1887736"/>
          </a:xfrm>
          <a:prstGeom prst="roundRect">
            <a:avLst>
              <a:gd fmla="val 16454" name="adj"/>
            </a:avLst>
          </a:prstGeom>
          <a:solidFill>
            <a:srgbClr val="D4E9F7"/>
          </a:solidFill>
          <a:ln cap="flat" cmpd="sng" w="9525">
            <a:solidFill>
              <a:srgbClr val="BACF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2"/>
          <p:cNvSpPr/>
          <p:nvPr/>
        </p:nvSpPr>
        <p:spPr>
          <a:xfrm>
            <a:off x="8151019" y="3685699"/>
            <a:ext cx="2724626" cy="340519"/>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384653"/>
              </a:buClr>
              <a:buSzPts val="2100"/>
              <a:buFont typeface="Barlow"/>
              <a:buNone/>
            </a:pPr>
            <a:r>
              <a:rPr b="1" i="0" lang="en-US" sz="2100" u="none" cap="none" strike="noStrike">
                <a:solidFill>
                  <a:srgbClr val="384653"/>
                </a:solidFill>
                <a:latin typeface="Barlow"/>
                <a:ea typeface="Barlow"/>
                <a:cs typeface="Barlow"/>
                <a:sym typeface="Barlow"/>
              </a:rPr>
              <a:t>Lãnh Đạo Tổng Thể</a:t>
            </a:r>
            <a:endParaRPr b="0" i="0" sz="2100" u="none" cap="none" strike="noStrike"/>
          </a:p>
        </p:txBody>
      </p:sp>
      <p:sp>
        <p:nvSpPr>
          <p:cNvPr id="235" name="Google Shape;235;p22"/>
          <p:cNvSpPr/>
          <p:nvPr/>
        </p:nvSpPr>
        <p:spPr>
          <a:xfrm>
            <a:off x="8151019" y="4150400"/>
            <a:ext cx="5539978" cy="993696"/>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384653"/>
              </a:buClr>
              <a:buSzPts val="1600"/>
              <a:buFont typeface="Montserrat"/>
              <a:buNone/>
            </a:pPr>
            <a:r>
              <a:rPr b="0" i="0" lang="en-US" sz="1600" u="none" cap="none" strike="noStrike">
                <a:solidFill>
                  <a:srgbClr val="384653"/>
                </a:solidFill>
                <a:latin typeface="Montserrat"/>
                <a:ea typeface="Montserrat"/>
                <a:cs typeface="Montserrat"/>
                <a:sym typeface="Montserrat"/>
              </a:rPr>
              <a:t>Bắt buộc phải có Giám đốc Dự án với tầm nhìn bao quát, khả năng ra quyết định dứt khoát và định hướng rõ ràng cho tất cả các team.</a:t>
            </a:r>
            <a:endParaRPr b="0" i="0" sz="1600" u="none" cap="none" strike="noStrike"/>
          </a:p>
        </p:txBody>
      </p:sp>
      <p:sp>
        <p:nvSpPr>
          <p:cNvPr id="236" name="Google Shape;236;p22"/>
          <p:cNvSpPr/>
          <p:nvPr/>
        </p:nvSpPr>
        <p:spPr>
          <a:xfrm>
            <a:off x="6716911" y="5554266"/>
            <a:ext cx="621149" cy="22860"/>
          </a:xfrm>
          <a:prstGeom prst="roundRect">
            <a:avLst>
              <a:gd fmla="val 1358764" name="adj"/>
            </a:avLst>
          </a:prstGeom>
          <a:solidFill>
            <a:srgbClr val="BACF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37" name="Google Shape;237;p22"/>
          <p:cNvPicPr preferRelativeResize="0"/>
          <p:nvPr/>
        </p:nvPicPr>
        <p:blipFill rotWithShape="1">
          <a:blip r:embed="rId3">
            <a:alphaModFix/>
          </a:blip>
          <a:srcRect b="0" l="0" r="0" t="0"/>
          <a:stretch/>
        </p:blipFill>
        <p:spPr>
          <a:xfrm>
            <a:off x="7237571" y="5488067"/>
            <a:ext cx="155258" cy="155258"/>
          </a:xfrm>
          <a:prstGeom prst="rect">
            <a:avLst/>
          </a:prstGeom>
          <a:noFill/>
          <a:ln>
            <a:noFill/>
          </a:ln>
        </p:spPr>
      </p:pic>
      <p:sp>
        <p:nvSpPr>
          <p:cNvPr id="238" name="Google Shape;238;p22"/>
          <p:cNvSpPr/>
          <p:nvPr/>
        </p:nvSpPr>
        <p:spPr>
          <a:xfrm>
            <a:off x="724733" y="4621887"/>
            <a:ext cx="5969318" cy="1887736"/>
          </a:xfrm>
          <a:prstGeom prst="roundRect">
            <a:avLst>
              <a:gd fmla="val 16454" name="adj"/>
            </a:avLst>
          </a:prstGeom>
          <a:solidFill>
            <a:srgbClr val="D4E9F7"/>
          </a:solidFill>
          <a:ln cap="flat" cmpd="sng" w="9525">
            <a:solidFill>
              <a:srgbClr val="BACF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2"/>
          <p:cNvSpPr/>
          <p:nvPr/>
        </p:nvSpPr>
        <p:spPr>
          <a:xfrm>
            <a:off x="3317677" y="4836557"/>
            <a:ext cx="3161705" cy="340519"/>
          </a:xfrm>
          <a:prstGeom prst="rect">
            <a:avLst/>
          </a:prstGeom>
          <a:noFill/>
          <a:ln>
            <a:noFill/>
          </a:ln>
        </p:spPr>
        <p:txBody>
          <a:bodyPr anchorCtr="0" anchor="t" bIns="0" lIns="0" spcFirstLastPara="1" rIns="0" wrap="square" tIns="0">
            <a:noAutofit/>
          </a:bodyPr>
          <a:lstStyle/>
          <a:p>
            <a:pPr indent="0" lvl="0" marL="0" marR="0" rtl="0" algn="r">
              <a:lnSpc>
                <a:spcPct val="126190"/>
              </a:lnSpc>
              <a:spcBef>
                <a:spcPts val="0"/>
              </a:spcBef>
              <a:spcAft>
                <a:spcPts val="0"/>
              </a:spcAft>
              <a:buClr>
                <a:srgbClr val="384653"/>
              </a:buClr>
              <a:buSzPts val="2100"/>
              <a:buFont typeface="Barlow"/>
              <a:buNone/>
            </a:pPr>
            <a:r>
              <a:rPr b="1" i="0" lang="en-US" sz="2100" u="none" cap="none" strike="noStrike">
                <a:solidFill>
                  <a:srgbClr val="384653"/>
                </a:solidFill>
                <a:latin typeface="Barlow"/>
                <a:ea typeface="Barlow"/>
                <a:cs typeface="Barlow"/>
                <a:sym typeface="Barlow"/>
              </a:rPr>
              <a:t>Công Bằng &amp; Khen Thưởng</a:t>
            </a:r>
            <a:endParaRPr b="0" i="0" sz="2100" u="none" cap="none" strike="noStrike"/>
          </a:p>
        </p:txBody>
      </p:sp>
      <p:sp>
        <p:nvSpPr>
          <p:cNvPr id="240" name="Google Shape;240;p22"/>
          <p:cNvSpPr/>
          <p:nvPr/>
        </p:nvSpPr>
        <p:spPr>
          <a:xfrm>
            <a:off x="939403" y="5301258"/>
            <a:ext cx="5539978" cy="993696"/>
          </a:xfrm>
          <a:prstGeom prst="rect">
            <a:avLst/>
          </a:prstGeom>
          <a:noFill/>
          <a:ln>
            <a:noFill/>
          </a:ln>
        </p:spPr>
        <p:txBody>
          <a:bodyPr anchorCtr="0" anchor="t" bIns="0" lIns="0" spcFirstLastPara="1" rIns="0" wrap="square" tIns="0">
            <a:noAutofit/>
          </a:bodyPr>
          <a:lstStyle/>
          <a:p>
            <a:pPr indent="0" lvl="0" marL="0" marR="0" rtl="0" algn="r">
              <a:lnSpc>
                <a:spcPct val="162500"/>
              </a:lnSpc>
              <a:spcBef>
                <a:spcPts val="0"/>
              </a:spcBef>
              <a:spcAft>
                <a:spcPts val="0"/>
              </a:spcAft>
              <a:buClr>
                <a:srgbClr val="384653"/>
              </a:buClr>
              <a:buSzPts val="1600"/>
              <a:buFont typeface="Montserrat"/>
              <a:buNone/>
            </a:pPr>
            <a:r>
              <a:rPr b="0" i="0" lang="en-US" sz="1600" u="none" cap="none" strike="noStrike">
                <a:solidFill>
                  <a:srgbClr val="384653"/>
                </a:solidFill>
                <a:latin typeface="Montserrat"/>
                <a:ea typeface="Montserrat"/>
                <a:cs typeface="Montserrat"/>
                <a:sym typeface="Montserrat"/>
              </a:rPr>
              <a:t>Thiết lập chính sách OT và cơ chế thưởng nóng, ghi nhận công khai. Sự công bằng trong đền bù là yếu tố then chốt giữ chân nhân tài.</a:t>
            </a:r>
            <a:endParaRPr b="0" i="0" sz="1600" u="none" cap="none" strike="noStrike"/>
          </a:p>
        </p:txBody>
      </p:sp>
      <p:sp>
        <p:nvSpPr>
          <p:cNvPr id="241" name="Google Shape;241;p22"/>
          <p:cNvSpPr/>
          <p:nvPr/>
        </p:nvSpPr>
        <p:spPr>
          <a:xfrm>
            <a:off x="7292340" y="6705243"/>
            <a:ext cx="621149" cy="22860"/>
          </a:xfrm>
          <a:prstGeom prst="roundRect">
            <a:avLst>
              <a:gd fmla="val 1358764" name="adj"/>
            </a:avLst>
          </a:prstGeom>
          <a:solidFill>
            <a:srgbClr val="BACF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42" name="Google Shape;242;p22"/>
          <p:cNvPicPr preferRelativeResize="0"/>
          <p:nvPr/>
        </p:nvPicPr>
        <p:blipFill rotWithShape="1">
          <a:blip r:embed="rId3">
            <a:alphaModFix/>
          </a:blip>
          <a:srcRect b="0" l="0" r="0" t="0"/>
          <a:stretch/>
        </p:blipFill>
        <p:spPr>
          <a:xfrm>
            <a:off x="7237571" y="6639044"/>
            <a:ext cx="155258" cy="155258"/>
          </a:xfrm>
          <a:prstGeom prst="rect">
            <a:avLst/>
          </a:prstGeom>
          <a:noFill/>
          <a:ln>
            <a:noFill/>
          </a:ln>
        </p:spPr>
      </p:pic>
      <p:sp>
        <p:nvSpPr>
          <p:cNvPr id="243" name="Google Shape;243;p22"/>
          <p:cNvSpPr/>
          <p:nvPr/>
        </p:nvSpPr>
        <p:spPr>
          <a:xfrm>
            <a:off x="7936349" y="5772864"/>
            <a:ext cx="5969318" cy="1887736"/>
          </a:xfrm>
          <a:prstGeom prst="roundRect">
            <a:avLst>
              <a:gd fmla="val 16454" name="adj"/>
            </a:avLst>
          </a:prstGeom>
          <a:solidFill>
            <a:srgbClr val="D4E9F7"/>
          </a:solidFill>
          <a:ln cap="flat" cmpd="sng" w="9525">
            <a:solidFill>
              <a:srgbClr val="BACF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2"/>
          <p:cNvSpPr/>
          <p:nvPr/>
        </p:nvSpPr>
        <p:spPr>
          <a:xfrm>
            <a:off x="8151019" y="5987534"/>
            <a:ext cx="3154561" cy="340519"/>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384653"/>
              </a:buClr>
              <a:buSzPts val="2100"/>
              <a:buFont typeface="Barlow"/>
              <a:buNone/>
            </a:pPr>
            <a:r>
              <a:rPr b="1" i="0" lang="en-US" sz="2100" u="none" cap="none" strike="noStrike">
                <a:solidFill>
                  <a:srgbClr val="384653"/>
                </a:solidFill>
                <a:latin typeface="Barlow"/>
                <a:ea typeface="Barlow"/>
                <a:cs typeface="Barlow"/>
                <a:sym typeface="Barlow"/>
              </a:rPr>
              <a:t>Xây Dựng Văn Hóa Hợp Tác</a:t>
            </a:r>
            <a:endParaRPr b="0" i="0" sz="2100" u="none" cap="none" strike="noStrike"/>
          </a:p>
        </p:txBody>
      </p:sp>
      <p:sp>
        <p:nvSpPr>
          <p:cNvPr id="245" name="Google Shape;245;p22"/>
          <p:cNvSpPr/>
          <p:nvPr/>
        </p:nvSpPr>
        <p:spPr>
          <a:xfrm>
            <a:off x="8151019" y="6452235"/>
            <a:ext cx="5539978" cy="993696"/>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384653"/>
              </a:buClr>
              <a:buSzPts val="1600"/>
              <a:buFont typeface="Montserrat"/>
              <a:buNone/>
            </a:pPr>
            <a:r>
              <a:rPr b="0" i="0" lang="en-US" sz="1600" u="none" cap="none" strike="noStrike">
                <a:solidFill>
                  <a:srgbClr val="384653"/>
                </a:solidFill>
                <a:latin typeface="Montserrat"/>
                <a:ea typeface="Montserrat"/>
                <a:cs typeface="Montserrat"/>
                <a:sym typeface="Montserrat"/>
              </a:rPr>
              <a:t>Đầu tư vào gắn kết, truyền cảm hứng và thiết lập cơ chế trách nhiệm chéo để phá vỡ tâm lý "Team Tôi – Team Anh".</a:t>
            </a:r>
            <a:endParaRPr b="0" i="0" sz="1600" u="none" cap="none" strike="noStrike"/>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pic>
        <p:nvPicPr>
          <p:cNvPr descr="preencoded.png" id="65" name="Google Shape;65;p14"/>
          <p:cNvPicPr preferRelativeResize="0"/>
          <p:nvPr/>
        </p:nvPicPr>
        <p:blipFill rotWithShape="1">
          <a:blip r:embed="rId3">
            <a:alphaModFix/>
          </a:blip>
          <a:srcRect b="0" l="0" r="0" t="0"/>
          <a:stretch/>
        </p:blipFill>
        <p:spPr>
          <a:xfrm>
            <a:off x="8869680" y="0"/>
            <a:ext cx="5760720" cy="8229600"/>
          </a:xfrm>
          <a:prstGeom prst="rect">
            <a:avLst/>
          </a:prstGeom>
          <a:noFill/>
          <a:ln>
            <a:noFill/>
          </a:ln>
        </p:spPr>
      </p:pic>
      <p:sp>
        <p:nvSpPr>
          <p:cNvPr id="66" name="Google Shape;66;p14"/>
          <p:cNvSpPr/>
          <p:nvPr/>
        </p:nvSpPr>
        <p:spPr>
          <a:xfrm>
            <a:off x="758309" y="1099185"/>
            <a:ext cx="7627382" cy="1425416"/>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2E3C4E"/>
              </a:buClr>
              <a:buSzPts val="4450"/>
              <a:buFont typeface="Barlow"/>
              <a:buNone/>
            </a:pPr>
            <a:r>
              <a:rPr b="1" i="0" lang="en-US" sz="4450" u="none" cap="none" strike="noStrike">
                <a:solidFill>
                  <a:srgbClr val="2E3C4E"/>
                </a:solidFill>
                <a:latin typeface="Barlow"/>
                <a:ea typeface="Barlow"/>
                <a:cs typeface="Barlow"/>
                <a:sym typeface="Barlow"/>
              </a:rPr>
              <a:t>Bối Cảnh Thách Thức Của Dự Án Quy Mô Lớn</a:t>
            </a:r>
            <a:endParaRPr b="0" i="0" sz="4450" u="none" cap="none" strike="noStrike"/>
          </a:p>
        </p:txBody>
      </p:sp>
      <p:sp>
        <p:nvSpPr>
          <p:cNvPr id="67" name="Google Shape;67;p14"/>
          <p:cNvSpPr/>
          <p:nvPr/>
        </p:nvSpPr>
        <p:spPr>
          <a:xfrm>
            <a:off x="758309" y="2849523"/>
            <a:ext cx="7627382" cy="4280773"/>
          </a:xfrm>
          <a:prstGeom prst="roundRect">
            <a:avLst>
              <a:gd fmla="val 7592" name="adj"/>
            </a:avLst>
          </a:prstGeom>
          <a:solidFill>
            <a:srgbClr val="D4E9F7"/>
          </a:solidFill>
          <a:ln cap="flat" cmpd="sng" w="9525">
            <a:solidFill>
              <a:srgbClr val="BACF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a:off x="765929" y="2857143"/>
            <a:ext cx="3806071" cy="2652832"/>
          </a:xfrm>
          <a:prstGeom prst="roundRect">
            <a:avLst>
              <a:gd fmla="val 12251" name="adj"/>
            </a:avLst>
          </a:prstGeom>
          <a:solidFill>
            <a:srgbClr val="D4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a:off x="982504" y="3073718"/>
            <a:ext cx="2850713" cy="356235"/>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84653"/>
              </a:buClr>
              <a:buSzPts val="2200"/>
              <a:buFont typeface="Barlow"/>
              <a:buNone/>
            </a:pPr>
            <a:r>
              <a:rPr b="1" i="0" lang="en-US" sz="2200" u="none" cap="none" strike="noStrike">
                <a:solidFill>
                  <a:srgbClr val="384653"/>
                </a:solidFill>
                <a:latin typeface="Barlow"/>
                <a:ea typeface="Barlow"/>
                <a:cs typeface="Barlow"/>
                <a:sym typeface="Barlow"/>
              </a:rPr>
              <a:t>Quy Mô &amp; Tốc Độ Gấp</a:t>
            </a:r>
            <a:endParaRPr b="0" i="0" sz="2200" u="none" cap="none" strike="noStrike"/>
          </a:p>
        </p:txBody>
      </p:sp>
      <p:sp>
        <p:nvSpPr>
          <p:cNvPr id="70" name="Google Shape;70;p14"/>
          <p:cNvSpPr/>
          <p:nvPr/>
        </p:nvSpPr>
        <p:spPr>
          <a:xfrm>
            <a:off x="982504" y="3559850"/>
            <a:ext cx="3372922" cy="138684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84653"/>
              </a:buClr>
              <a:buSzPts val="1700"/>
              <a:buFont typeface="Montserrat"/>
              <a:buNone/>
            </a:pPr>
            <a:r>
              <a:rPr b="0" i="0" lang="en-US" sz="1700" u="none" cap="none" strike="noStrike">
                <a:solidFill>
                  <a:srgbClr val="384653"/>
                </a:solidFill>
                <a:latin typeface="Montserrat"/>
                <a:ea typeface="Montserrat"/>
                <a:cs typeface="Montserrat"/>
                <a:sym typeface="Montserrat"/>
              </a:rPr>
              <a:t>Dự án phức tạp, thời gian triển khai eo hẹp, tạo áp lực lớn lên toàn bộ đội ngũ và quy trình làm việc.</a:t>
            </a:r>
            <a:endParaRPr b="0" i="0" sz="1700" u="none" cap="none" strike="noStrike"/>
          </a:p>
        </p:txBody>
      </p:sp>
      <p:sp>
        <p:nvSpPr>
          <p:cNvPr id="71" name="Google Shape;71;p14"/>
          <p:cNvSpPr/>
          <p:nvPr/>
        </p:nvSpPr>
        <p:spPr>
          <a:xfrm>
            <a:off x="4572000" y="2857143"/>
            <a:ext cx="3806071" cy="2652832"/>
          </a:xfrm>
          <a:prstGeom prst="rect">
            <a:avLst/>
          </a:prstGeom>
          <a:solidFill>
            <a:srgbClr val="D4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a:off x="4572000" y="2857143"/>
            <a:ext cx="30480" cy="2652832"/>
          </a:xfrm>
          <a:prstGeom prst="roundRect">
            <a:avLst>
              <a:gd fmla="val 1066251" name="adj"/>
            </a:avLst>
          </a:prstGeom>
          <a:solidFill>
            <a:srgbClr val="BACF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4788575" y="3073718"/>
            <a:ext cx="2850713" cy="356235"/>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84653"/>
              </a:buClr>
              <a:buSzPts val="2200"/>
              <a:buFont typeface="Barlow"/>
              <a:buNone/>
            </a:pPr>
            <a:r>
              <a:rPr b="1" i="0" lang="en-US" sz="2200" u="none" cap="none" strike="noStrike">
                <a:solidFill>
                  <a:srgbClr val="384653"/>
                </a:solidFill>
                <a:latin typeface="Barlow"/>
                <a:ea typeface="Barlow"/>
                <a:cs typeface="Barlow"/>
                <a:sym typeface="Barlow"/>
              </a:rPr>
              <a:t>Ba Đội Ngũ Đa Dạng</a:t>
            </a:r>
            <a:endParaRPr b="0" i="0" sz="2200" u="none" cap="none" strike="noStrike"/>
          </a:p>
        </p:txBody>
      </p:sp>
      <p:sp>
        <p:nvSpPr>
          <p:cNvPr id="74" name="Google Shape;74;p14"/>
          <p:cNvSpPr/>
          <p:nvPr/>
        </p:nvSpPr>
        <p:spPr>
          <a:xfrm>
            <a:off x="4788575" y="3559850"/>
            <a:ext cx="3372922" cy="173355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84653"/>
              </a:buClr>
              <a:buSzPts val="1700"/>
              <a:buFont typeface="Montserrat"/>
              <a:buNone/>
            </a:pPr>
            <a:r>
              <a:rPr b="0" i="0" lang="en-US" sz="1700" u="none" cap="none" strike="noStrike">
                <a:solidFill>
                  <a:srgbClr val="384653"/>
                </a:solidFill>
                <a:latin typeface="Montserrat"/>
                <a:ea typeface="Montserrat"/>
                <a:cs typeface="Montserrat"/>
                <a:sym typeface="Montserrat"/>
              </a:rPr>
              <a:t>Sự tham gia của các đội từ Hà Nội, Hồ Chí Minh và Nhật Bản dẫn đến khác biệt lớn về văn hóa, quy trình và tốc độ làm việc.</a:t>
            </a:r>
            <a:endParaRPr b="0" i="0" sz="1700" u="none" cap="none" strike="noStrike"/>
          </a:p>
        </p:txBody>
      </p:sp>
      <p:sp>
        <p:nvSpPr>
          <p:cNvPr id="75" name="Google Shape;75;p14"/>
          <p:cNvSpPr/>
          <p:nvPr/>
        </p:nvSpPr>
        <p:spPr>
          <a:xfrm>
            <a:off x="765929" y="5509974"/>
            <a:ext cx="7612142" cy="1612702"/>
          </a:xfrm>
          <a:prstGeom prst="rect">
            <a:avLst/>
          </a:prstGeom>
          <a:solidFill>
            <a:srgbClr val="D4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765929" y="5509974"/>
            <a:ext cx="7612142" cy="30480"/>
          </a:xfrm>
          <a:prstGeom prst="roundRect">
            <a:avLst>
              <a:gd fmla="val 1066251" name="adj"/>
            </a:avLst>
          </a:prstGeom>
          <a:solidFill>
            <a:srgbClr val="BACF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982504" y="5726549"/>
            <a:ext cx="2850713" cy="356235"/>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84653"/>
              </a:buClr>
              <a:buSzPts val="2200"/>
              <a:buFont typeface="Barlow"/>
              <a:buNone/>
            </a:pPr>
            <a:r>
              <a:rPr b="1" i="0" lang="en-US" sz="2200" u="none" cap="none" strike="noStrike">
                <a:solidFill>
                  <a:srgbClr val="384653"/>
                </a:solidFill>
                <a:latin typeface="Barlow"/>
                <a:ea typeface="Barlow"/>
                <a:cs typeface="Barlow"/>
                <a:sym typeface="Barlow"/>
              </a:rPr>
              <a:t>Thiếu Niềm Tin Nội Bộ</a:t>
            </a:r>
            <a:endParaRPr b="0" i="0" sz="2200" u="none" cap="none" strike="noStrike"/>
          </a:p>
        </p:txBody>
      </p:sp>
      <p:sp>
        <p:nvSpPr>
          <p:cNvPr id="78" name="Google Shape;78;p14"/>
          <p:cNvSpPr/>
          <p:nvPr/>
        </p:nvSpPr>
        <p:spPr>
          <a:xfrm>
            <a:off x="982504" y="6212681"/>
            <a:ext cx="7178993" cy="69342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84653"/>
              </a:buClr>
              <a:buSzPts val="1700"/>
              <a:buFont typeface="Montserrat"/>
              <a:buNone/>
            </a:pPr>
            <a:r>
              <a:rPr b="0" i="0" lang="en-US" sz="1700" u="none" cap="none" strike="noStrike">
                <a:solidFill>
                  <a:srgbClr val="384653"/>
                </a:solidFill>
                <a:latin typeface="Montserrat"/>
                <a:ea typeface="Montserrat"/>
                <a:cs typeface="Montserrat"/>
                <a:sym typeface="Montserrat"/>
              </a:rPr>
              <a:t>Xung đột nảy sinh không chỉ giữa các team mà còn trong nội bộ từng team, xuất phát từ sự thiếu đồng nhất và mất niềm tin.</a:t>
            </a:r>
            <a:endParaRPr b="0" i="0" sz="1700" u="none" cap="none" strike="noStrike"/>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p:nvPr/>
        </p:nvSpPr>
        <p:spPr>
          <a:xfrm>
            <a:off x="758309" y="2072402"/>
            <a:ext cx="8483798" cy="712708"/>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2E3C4E"/>
              </a:buClr>
              <a:buSzPts val="4450"/>
              <a:buFont typeface="Barlow"/>
              <a:buNone/>
            </a:pPr>
            <a:r>
              <a:rPr b="1" i="0" lang="en-US" sz="4450" u="none" cap="none" strike="noStrike">
                <a:solidFill>
                  <a:srgbClr val="2E3C4E"/>
                </a:solidFill>
                <a:latin typeface="Barlow"/>
                <a:ea typeface="Barlow"/>
                <a:cs typeface="Barlow"/>
                <a:sym typeface="Barlow"/>
              </a:rPr>
              <a:t>Mục Tiêu Nghiên Cứu và Phân Tích</a:t>
            </a:r>
            <a:endParaRPr b="0" i="0" sz="4450" u="none" cap="none" strike="noStrike"/>
          </a:p>
        </p:txBody>
      </p:sp>
      <p:sp>
        <p:nvSpPr>
          <p:cNvPr id="85" name="Google Shape;85;p15"/>
          <p:cNvSpPr/>
          <p:nvPr/>
        </p:nvSpPr>
        <p:spPr>
          <a:xfrm>
            <a:off x="758309" y="3218378"/>
            <a:ext cx="13113782" cy="34671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84653"/>
              </a:buClr>
              <a:buSzPts val="1700"/>
              <a:buFont typeface="Montserrat"/>
              <a:buNone/>
            </a:pPr>
            <a:r>
              <a:rPr b="0" i="0" lang="en-US" sz="1700" u="none" cap="none" strike="noStrike">
                <a:solidFill>
                  <a:srgbClr val="384653"/>
                </a:solidFill>
                <a:latin typeface="Montserrat"/>
                <a:ea typeface="Montserrat"/>
                <a:cs typeface="Montserrat"/>
                <a:sym typeface="Montserrat"/>
              </a:rPr>
              <a:t>Để chuyển đổi thách thức thành cơ hội, chúng ta cần một cái nhìn sâu sắc và có hệ thống về các vấn đề đang tồn tại.</a:t>
            </a:r>
            <a:endParaRPr b="0" i="0" sz="1700" u="none" cap="none" strike="noStrike"/>
          </a:p>
        </p:txBody>
      </p:sp>
      <p:pic>
        <p:nvPicPr>
          <p:cNvPr descr="preencoded.png" id="86" name="Google Shape;86;p15"/>
          <p:cNvPicPr preferRelativeResize="0"/>
          <p:nvPr/>
        </p:nvPicPr>
        <p:blipFill rotWithShape="1">
          <a:blip r:embed="rId3">
            <a:alphaModFix/>
          </a:blip>
          <a:srcRect b="0" l="0" r="0" t="0"/>
          <a:stretch/>
        </p:blipFill>
        <p:spPr>
          <a:xfrm>
            <a:off x="758309" y="3808809"/>
            <a:ext cx="541615" cy="541615"/>
          </a:xfrm>
          <a:prstGeom prst="rect">
            <a:avLst/>
          </a:prstGeom>
          <a:noFill/>
          <a:ln>
            <a:noFill/>
          </a:ln>
        </p:spPr>
      </p:pic>
      <p:sp>
        <p:nvSpPr>
          <p:cNvPr id="87" name="Google Shape;87;p15"/>
          <p:cNvSpPr/>
          <p:nvPr/>
        </p:nvSpPr>
        <p:spPr>
          <a:xfrm>
            <a:off x="1570673" y="3937397"/>
            <a:ext cx="2850713" cy="356235"/>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84653"/>
              </a:buClr>
              <a:buSzPts val="2200"/>
              <a:buFont typeface="Barlow"/>
              <a:buNone/>
            </a:pPr>
            <a:r>
              <a:rPr b="1" i="0" lang="en-US" sz="2200" u="none" cap="none" strike="noStrike">
                <a:solidFill>
                  <a:srgbClr val="384653"/>
                </a:solidFill>
                <a:latin typeface="Barlow"/>
                <a:ea typeface="Barlow"/>
                <a:cs typeface="Barlow"/>
                <a:sym typeface="Barlow"/>
              </a:rPr>
              <a:t>Tìm Hiểu Nguyên Nhân</a:t>
            </a:r>
            <a:endParaRPr b="0" i="0" sz="2200" u="none" cap="none" strike="noStrike"/>
          </a:p>
        </p:txBody>
      </p:sp>
      <p:sp>
        <p:nvSpPr>
          <p:cNvPr id="88" name="Google Shape;88;p15"/>
          <p:cNvSpPr/>
          <p:nvPr/>
        </p:nvSpPr>
        <p:spPr>
          <a:xfrm>
            <a:off x="1570673" y="4423529"/>
            <a:ext cx="3378398" cy="173355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84653"/>
              </a:buClr>
              <a:buSzPts val="1700"/>
              <a:buFont typeface="Montserrat"/>
              <a:buNone/>
            </a:pPr>
            <a:r>
              <a:rPr b="0" i="0" lang="en-US" sz="1700" u="none" cap="none" strike="noStrike">
                <a:solidFill>
                  <a:srgbClr val="384653"/>
                </a:solidFill>
                <a:latin typeface="Montserrat"/>
                <a:ea typeface="Montserrat"/>
                <a:cs typeface="Montserrat"/>
                <a:sym typeface="Montserrat"/>
              </a:rPr>
              <a:t>Xác định nguyên nhân gốc rễ của mọi xung đột (cả nội bộ và liên team) để đảm bảo các giải pháp không chỉ là chữa cháy tạm thời.</a:t>
            </a:r>
            <a:endParaRPr b="0" i="0" sz="1700" u="none" cap="none" strike="noStrike"/>
          </a:p>
        </p:txBody>
      </p:sp>
      <p:pic>
        <p:nvPicPr>
          <p:cNvPr descr="preencoded.png" id="89" name="Google Shape;89;p15"/>
          <p:cNvPicPr preferRelativeResize="0"/>
          <p:nvPr/>
        </p:nvPicPr>
        <p:blipFill rotWithShape="1">
          <a:blip r:embed="rId4">
            <a:alphaModFix/>
          </a:blip>
          <a:srcRect b="0" l="0" r="0" t="0"/>
          <a:stretch/>
        </p:blipFill>
        <p:spPr>
          <a:xfrm>
            <a:off x="5219819" y="3808809"/>
            <a:ext cx="541615" cy="541615"/>
          </a:xfrm>
          <a:prstGeom prst="rect">
            <a:avLst/>
          </a:prstGeom>
          <a:noFill/>
          <a:ln>
            <a:noFill/>
          </a:ln>
        </p:spPr>
      </p:pic>
      <p:sp>
        <p:nvSpPr>
          <p:cNvPr id="90" name="Google Shape;90;p15"/>
          <p:cNvSpPr/>
          <p:nvPr/>
        </p:nvSpPr>
        <p:spPr>
          <a:xfrm>
            <a:off x="6032183" y="3937397"/>
            <a:ext cx="2850713" cy="356235"/>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84653"/>
              </a:buClr>
              <a:buSzPts val="2200"/>
              <a:buFont typeface="Barlow"/>
              <a:buNone/>
            </a:pPr>
            <a:r>
              <a:rPr b="1" i="0" lang="en-US" sz="2200" u="none" cap="none" strike="noStrike">
                <a:solidFill>
                  <a:srgbClr val="384653"/>
                </a:solidFill>
                <a:latin typeface="Barlow"/>
                <a:ea typeface="Barlow"/>
                <a:cs typeface="Barlow"/>
                <a:sym typeface="Barlow"/>
              </a:rPr>
              <a:t>Đề Xuất Giải Pháp</a:t>
            </a:r>
            <a:endParaRPr b="0" i="0" sz="2200" u="none" cap="none" strike="noStrike"/>
          </a:p>
        </p:txBody>
      </p:sp>
      <p:sp>
        <p:nvSpPr>
          <p:cNvPr id="91" name="Google Shape;91;p15"/>
          <p:cNvSpPr/>
          <p:nvPr/>
        </p:nvSpPr>
        <p:spPr>
          <a:xfrm>
            <a:off x="6032183" y="4423529"/>
            <a:ext cx="3378398" cy="138684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84653"/>
              </a:buClr>
              <a:buSzPts val="1700"/>
              <a:buFont typeface="Montserrat"/>
              <a:buNone/>
            </a:pPr>
            <a:r>
              <a:rPr b="0" i="0" lang="en-US" sz="1700" u="none" cap="none" strike="noStrike">
                <a:solidFill>
                  <a:srgbClr val="384653"/>
                </a:solidFill>
                <a:latin typeface="Montserrat"/>
                <a:ea typeface="Montserrat"/>
                <a:cs typeface="Montserrat"/>
                <a:sym typeface="Montserrat"/>
              </a:rPr>
              <a:t>Xây dựng các biện pháp cụ thể nhằm tạo động lực, cải thiện sự hợp tác và tính gắn kết giữa các thành viên.</a:t>
            </a:r>
            <a:endParaRPr b="0" i="0" sz="1700" u="none" cap="none" strike="noStrike"/>
          </a:p>
        </p:txBody>
      </p:sp>
      <p:pic>
        <p:nvPicPr>
          <p:cNvPr descr="preencoded.png" id="92" name="Google Shape;92;p15"/>
          <p:cNvPicPr preferRelativeResize="0"/>
          <p:nvPr/>
        </p:nvPicPr>
        <p:blipFill rotWithShape="1">
          <a:blip r:embed="rId5">
            <a:alphaModFix/>
          </a:blip>
          <a:srcRect b="0" l="0" r="0" t="0"/>
          <a:stretch/>
        </p:blipFill>
        <p:spPr>
          <a:xfrm>
            <a:off x="9681329" y="3808809"/>
            <a:ext cx="541615" cy="541615"/>
          </a:xfrm>
          <a:prstGeom prst="rect">
            <a:avLst/>
          </a:prstGeom>
          <a:noFill/>
          <a:ln>
            <a:noFill/>
          </a:ln>
        </p:spPr>
      </p:pic>
      <p:sp>
        <p:nvSpPr>
          <p:cNvPr id="93" name="Google Shape;93;p15"/>
          <p:cNvSpPr/>
          <p:nvPr/>
        </p:nvSpPr>
        <p:spPr>
          <a:xfrm>
            <a:off x="10493693" y="3937397"/>
            <a:ext cx="2850713" cy="356235"/>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84653"/>
              </a:buClr>
              <a:buSzPts val="2200"/>
              <a:buFont typeface="Barlow"/>
              <a:buNone/>
            </a:pPr>
            <a:r>
              <a:rPr b="1" i="0" lang="en-US" sz="2200" u="none" cap="none" strike="noStrike">
                <a:solidFill>
                  <a:srgbClr val="384653"/>
                </a:solidFill>
                <a:latin typeface="Barlow"/>
                <a:ea typeface="Barlow"/>
                <a:cs typeface="Barlow"/>
                <a:sym typeface="Barlow"/>
              </a:rPr>
              <a:t>Đúc Kết Bài Học</a:t>
            </a:r>
            <a:endParaRPr b="0" i="0" sz="2200" u="none" cap="none" strike="noStrike"/>
          </a:p>
        </p:txBody>
      </p:sp>
      <p:sp>
        <p:nvSpPr>
          <p:cNvPr id="94" name="Google Shape;94;p15"/>
          <p:cNvSpPr/>
          <p:nvPr/>
        </p:nvSpPr>
        <p:spPr>
          <a:xfrm>
            <a:off x="10493693" y="4423529"/>
            <a:ext cx="3378398" cy="138684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84653"/>
              </a:buClr>
              <a:buSzPts val="1700"/>
              <a:buFont typeface="Montserrat"/>
              <a:buNone/>
            </a:pPr>
            <a:r>
              <a:rPr b="0" i="0" lang="en-US" sz="1700" u="none" cap="none" strike="noStrike">
                <a:solidFill>
                  <a:srgbClr val="384653"/>
                </a:solidFill>
                <a:latin typeface="Montserrat"/>
                <a:ea typeface="Montserrat"/>
                <a:cs typeface="Montserrat"/>
                <a:sym typeface="Montserrat"/>
              </a:rPr>
              <a:t>Rút ra các bài học quản trị nhóm hiệu suất cao, làm cơ sở cho việc triển khai các dự án đa đội nhóm trong tương lai.</a:t>
            </a:r>
            <a:endParaRPr b="0" i="0" sz="1700" u="none" cap="none" strike="noStrike"/>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6"/>
          <p:cNvSpPr/>
          <p:nvPr/>
        </p:nvSpPr>
        <p:spPr>
          <a:xfrm>
            <a:off x="651272" y="600313"/>
            <a:ext cx="11551325" cy="612100"/>
          </a:xfrm>
          <a:prstGeom prst="rect">
            <a:avLst/>
          </a:prstGeom>
          <a:noFill/>
          <a:ln>
            <a:noFill/>
          </a:ln>
        </p:spPr>
        <p:txBody>
          <a:bodyPr anchorCtr="0" anchor="t" bIns="0" lIns="0" spcFirstLastPara="1" rIns="0" wrap="square" tIns="0">
            <a:noAutofit/>
          </a:bodyPr>
          <a:lstStyle/>
          <a:p>
            <a:pPr indent="0" lvl="0" marL="0" marR="0" rtl="0" algn="l">
              <a:lnSpc>
                <a:spcPct val="124675"/>
              </a:lnSpc>
              <a:spcBef>
                <a:spcPts val="0"/>
              </a:spcBef>
              <a:spcAft>
                <a:spcPts val="0"/>
              </a:spcAft>
              <a:buClr>
                <a:srgbClr val="2E3C4E"/>
              </a:buClr>
              <a:buSzPts val="3850"/>
              <a:buFont typeface="Barlow"/>
              <a:buNone/>
            </a:pPr>
            <a:r>
              <a:rPr b="1" i="0" lang="en-US" sz="3850" u="none" cap="none" strike="noStrike">
                <a:solidFill>
                  <a:srgbClr val="2E3C4E"/>
                </a:solidFill>
                <a:latin typeface="Barlow"/>
                <a:ea typeface="Barlow"/>
                <a:cs typeface="Barlow"/>
                <a:sym typeface="Barlow"/>
              </a:rPr>
              <a:t>Phân Tích Vấn Đề Nảy Sinh: Tứ Trụ Suy Giảm Hiệu Suất</a:t>
            </a:r>
            <a:endParaRPr b="0" i="0" sz="3850" u="none" cap="none" strike="noStrike"/>
          </a:p>
        </p:txBody>
      </p:sp>
      <p:sp>
        <p:nvSpPr>
          <p:cNvPr id="101" name="Google Shape;101;p16"/>
          <p:cNvSpPr/>
          <p:nvPr/>
        </p:nvSpPr>
        <p:spPr>
          <a:xfrm>
            <a:off x="651272" y="1584484"/>
            <a:ext cx="744260" cy="1446133"/>
          </a:xfrm>
          <a:prstGeom prst="roundRect">
            <a:avLst>
              <a:gd fmla="val 360042" name="adj"/>
            </a:avLst>
          </a:prstGeom>
          <a:solidFill>
            <a:srgbClr val="D4E9F7"/>
          </a:solidFill>
          <a:ln cap="flat" cmpd="sng" w="9525">
            <a:solidFill>
              <a:srgbClr val="BACF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6"/>
          <p:cNvSpPr/>
          <p:nvPr/>
        </p:nvSpPr>
        <p:spPr>
          <a:xfrm>
            <a:off x="883801" y="2133124"/>
            <a:ext cx="279083" cy="34885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84653"/>
              </a:buClr>
              <a:buSzPts val="2150"/>
              <a:buFont typeface="Barlow"/>
              <a:buNone/>
            </a:pPr>
            <a:r>
              <a:rPr b="1" i="0" lang="en-US" sz="2150" u="none" cap="none" strike="noStrike">
                <a:solidFill>
                  <a:srgbClr val="384653"/>
                </a:solidFill>
                <a:latin typeface="Barlow"/>
                <a:ea typeface="Barlow"/>
                <a:cs typeface="Barlow"/>
                <a:sym typeface="Barlow"/>
              </a:rPr>
              <a:t>1</a:t>
            </a:r>
            <a:endParaRPr b="0" i="0" sz="2150" u="none" cap="none" strike="noStrike"/>
          </a:p>
        </p:txBody>
      </p:sp>
      <p:sp>
        <p:nvSpPr>
          <p:cNvPr id="103" name="Google Shape;103;p16"/>
          <p:cNvSpPr/>
          <p:nvPr/>
        </p:nvSpPr>
        <p:spPr>
          <a:xfrm>
            <a:off x="1581507" y="1770459"/>
            <a:ext cx="3136225" cy="367308"/>
          </a:xfrm>
          <a:prstGeom prst="rect">
            <a:avLst/>
          </a:prstGeom>
          <a:noFill/>
          <a:ln>
            <a:noFill/>
          </a:ln>
        </p:spPr>
        <p:txBody>
          <a:bodyPr anchorCtr="0" anchor="t" bIns="0" lIns="0" spcFirstLastPara="1" rIns="0" wrap="square" tIns="0">
            <a:noAutofit/>
          </a:bodyPr>
          <a:lstStyle/>
          <a:p>
            <a:pPr indent="0" lvl="0" marL="0" marR="0" rtl="0" algn="l">
              <a:lnSpc>
                <a:spcPct val="123913"/>
              </a:lnSpc>
              <a:spcBef>
                <a:spcPts val="0"/>
              </a:spcBef>
              <a:spcAft>
                <a:spcPts val="0"/>
              </a:spcAft>
              <a:buClr>
                <a:srgbClr val="384653"/>
              </a:buClr>
              <a:buSzPts val="2300"/>
              <a:buFont typeface="Barlow"/>
              <a:buNone/>
            </a:pPr>
            <a:r>
              <a:rPr b="1" i="0" lang="en-US" sz="2300" u="none" cap="none" strike="noStrike">
                <a:solidFill>
                  <a:srgbClr val="384653"/>
                </a:solidFill>
                <a:latin typeface="Barlow"/>
                <a:ea typeface="Barlow"/>
                <a:cs typeface="Barlow"/>
                <a:sym typeface="Barlow"/>
              </a:rPr>
              <a:t>Xung Đột Giữa Các Team</a:t>
            </a:r>
            <a:endParaRPr b="0" i="0" sz="2300" u="none" cap="none" strike="noStrike"/>
          </a:p>
        </p:txBody>
      </p:sp>
      <p:sp>
        <p:nvSpPr>
          <p:cNvPr id="104" name="Google Shape;104;p16"/>
          <p:cNvSpPr/>
          <p:nvPr/>
        </p:nvSpPr>
        <p:spPr>
          <a:xfrm>
            <a:off x="1581507" y="2249329"/>
            <a:ext cx="12397621" cy="595313"/>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384653"/>
              </a:buClr>
              <a:buSzPts val="1450"/>
              <a:buFont typeface="Montserrat"/>
              <a:buNone/>
            </a:pPr>
            <a:r>
              <a:rPr b="0" i="0" lang="en-US" sz="1450" u="none" cap="none" strike="noStrike">
                <a:solidFill>
                  <a:srgbClr val="384653"/>
                </a:solidFill>
                <a:latin typeface="Montserrat"/>
                <a:ea typeface="Montserrat"/>
                <a:cs typeface="Montserrat"/>
                <a:sym typeface="Montserrat"/>
              </a:rPr>
              <a:t>Thiếu sự thống nhất về quy trình, mục tiêu và phong cách làm việc. Mỗi team tự đi theo một hướng riêng, không hỗ trợ lẫn nhau, dẫn đến chồng chéo và lãng phí nguồn lực.</a:t>
            </a:r>
            <a:endParaRPr b="0" i="0" sz="1450" u="none" cap="none" strike="noStrike"/>
          </a:p>
        </p:txBody>
      </p:sp>
      <p:sp>
        <p:nvSpPr>
          <p:cNvPr id="105" name="Google Shape;105;p16"/>
          <p:cNvSpPr/>
          <p:nvPr/>
        </p:nvSpPr>
        <p:spPr>
          <a:xfrm>
            <a:off x="651272" y="3216592"/>
            <a:ext cx="744260" cy="1446133"/>
          </a:xfrm>
          <a:prstGeom prst="roundRect">
            <a:avLst>
              <a:gd fmla="val 360042" name="adj"/>
            </a:avLst>
          </a:prstGeom>
          <a:solidFill>
            <a:srgbClr val="D4E9F7"/>
          </a:solidFill>
          <a:ln cap="flat" cmpd="sng" w="9525">
            <a:solidFill>
              <a:srgbClr val="BACF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6"/>
          <p:cNvSpPr/>
          <p:nvPr/>
        </p:nvSpPr>
        <p:spPr>
          <a:xfrm>
            <a:off x="883801" y="3765233"/>
            <a:ext cx="279083" cy="34885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84653"/>
              </a:buClr>
              <a:buSzPts val="2150"/>
              <a:buFont typeface="Barlow"/>
              <a:buNone/>
            </a:pPr>
            <a:r>
              <a:rPr b="1" i="0" lang="en-US" sz="2150" u="none" cap="none" strike="noStrike">
                <a:solidFill>
                  <a:srgbClr val="384653"/>
                </a:solidFill>
                <a:latin typeface="Barlow"/>
                <a:ea typeface="Barlow"/>
                <a:cs typeface="Barlow"/>
                <a:sym typeface="Barlow"/>
              </a:rPr>
              <a:t>2</a:t>
            </a:r>
            <a:endParaRPr b="0" i="0" sz="2150" u="none" cap="none" strike="noStrike"/>
          </a:p>
        </p:txBody>
      </p:sp>
      <p:sp>
        <p:nvSpPr>
          <p:cNvPr id="107" name="Google Shape;107;p16"/>
          <p:cNvSpPr/>
          <p:nvPr/>
        </p:nvSpPr>
        <p:spPr>
          <a:xfrm>
            <a:off x="1581507" y="3402568"/>
            <a:ext cx="2938105" cy="367308"/>
          </a:xfrm>
          <a:prstGeom prst="rect">
            <a:avLst/>
          </a:prstGeom>
          <a:noFill/>
          <a:ln>
            <a:noFill/>
          </a:ln>
        </p:spPr>
        <p:txBody>
          <a:bodyPr anchorCtr="0" anchor="t" bIns="0" lIns="0" spcFirstLastPara="1" rIns="0" wrap="square" tIns="0">
            <a:noAutofit/>
          </a:bodyPr>
          <a:lstStyle/>
          <a:p>
            <a:pPr indent="0" lvl="0" marL="0" marR="0" rtl="0" algn="l">
              <a:lnSpc>
                <a:spcPct val="123913"/>
              </a:lnSpc>
              <a:spcBef>
                <a:spcPts val="0"/>
              </a:spcBef>
              <a:spcAft>
                <a:spcPts val="0"/>
              </a:spcAft>
              <a:buClr>
                <a:srgbClr val="384653"/>
              </a:buClr>
              <a:buSzPts val="2300"/>
              <a:buFont typeface="Barlow"/>
              <a:buNone/>
            </a:pPr>
            <a:r>
              <a:rPr b="1" i="0" lang="en-US" sz="2300" u="none" cap="none" strike="noStrike">
                <a:solidFill>
                  <a:srgbClr val="384653"/>
                </a:solidFill>
                <a:latin typeface="Barlow"/>
                <a:ea typeface="Barlow"/>
                <a:cs typeface="Barlow"/>
                <a:sym typeface="Barlow"/>
              </a:rPr>
              <a:t>Xung Đột Nội Bộ Team</a:t>
            </a:r>
            <a:endParaRPr b="0" i="0" sz="2300" u="none" cap="none" strike="noStrike"/>
          </a:p>
        </p:txBody>
      </p:sp>
      <p:sp>
        <p:nvSpPr>
          <p:cNvPr id="108" name="Google Shape;108;p16"/>
          <p:cNvSpPr/>
          <p:nvPr/>
        </p:nvSpPr>
        <p:spPr>
          <a:xfrm>
            <a:off x="1581507" y="3881438"/>
            <a:ext cx="12397621" cy="595313"/>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384653"/>
              </a:buClr>
              <a:buSzPts val="1450"/>
              <a:buFont typeface="Montserrat"/>
              <a:buNone/>
            </a:pPr>
            <a:r>
              <a:rPr b="0" i="0" lang="en-US" sz="1450" u="none" cap="none" strike="noStrike">
                <a:solidFill>
                  <a:srgbClr val="384653"/>
                </a:solidFill>
                <a:latin typeface="Montserrat"/>
                <a:ea typeface="Montserrat"/>
                <a:cs typeface="Montserrat"/>
                <a:sym typeface="Montserrat"/>
              </a:rPr>
              <a:t>Sự mất niềm tin giữa Lead và Member, mâu thuẫn về vai trò, quyền hạn và cách quản lý. Đây là yếu tố làm rạn nứt cấu trúc nền tảng của từng đội.</a:t>
            </a:r>
            <a:endParaRPr b="0" i="0" sz="1450" u="none" cap="none" strike="noStrike"/>
          </a:p>
        </p:txBody>
      </p:sp>
      <p:sp>
        <p:nvSpPr>
          <p:cNvPr id="109" name="Google Shape;109;p16"/>
          <p:cNvSpPr/>
          <p:nvPr/>
        </p:nvSpPr>
        <p:spPr>
          <a:xfrm>
            <a:off x="651272" y="4848701"/>
            <a:ext cx="744260" cy="1148477"/>
          </a:xfrm>
          <a:prstGeom prst="roundRect">
            <a:avLst>
              <a:gd fmla="val 360042" name="adj"/>
            </a:avLst>
          </a:prstGeom>
          <a:solidFill>
            <a:srgbClr val="D4E9F7"/>
          </a:solidFill>
          <a:ln cap="flat" cmpd="sng" w="9525">
            <a:solidFill>
              <a:srgbClr val="BACF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6"/>
          <p:cNvSpPr/>
          <p:nvPr/>
        </p:nvSpPr>
        <p:spPr>
          <a:xfrm>
            <a:off x="883801" y="5248513"/>
            <a:ext cx="279083" cy="34885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84653"/>
              </a:buClr>
              <a:buSzPts val="2150"/>
              <a:buFont typeface="Barlow"/>
              <a:buNone/>
            </a:pPr>
            <a:r>
              <a:rPr b="1" i="0" lang="en-US" sz="2150" u="none" cap="none" strike="noStrike">
                <a:solidFill>
                  <a:srgbClr val="384653"/>
                </a:solidFill>
                <a:latin typeface="Barlow"/>
                <a:ea typeface="Barlow"/>
                <a:cs typeface="Barlow"/>
                <a:sym typeface="Barlow"/>
              </a:rPr>
              <a:t>3</a:t>
            </a:r>
            <a:endParaRPr b="0" i="0" sz="2150" u="none" cap="none" strike="noStrike"/>
          </a:p>
        </p:txBody>
      </p:sp>
      <p:sp>
        <p:nvSpPr>
          <p:cNvPr id="111" name="Google Shape;111;p16"/>
          <p:cNvSpPr/>
          <p:nvPr/>
        </p:nvSpPr>
        <p:spPr>
          <a:xfrm>
            <a:off x="1581507" y="5034677"/>
            <a:ext cx="3251359" cy="367308"/>
          </a:xfrm>
          <a:prstGeom prst="rect">
            <a:avLst/>
          </a:prstGeom>
          <a:noFill/>
          <a:ln>
            <a:noFill/>
          </a:ln>
        </p:spPr>
        <p:txBody>
          <a:bodyPr anchorCtr="0" anchor="t" bIns="0" lIns="0" spcFirstLastPara="1" rIns="0" wrap="square" tIns="0">
            <a:noAutofit/>
          </a:bodyPr>
          <a:lstStyle/>
          <a:p>
            <a:pPr indent="0" lvl="0" marL="0" marR="0" rtl="0" algn="l">
              <a:lnSpc>
                <a:spcPct val="123913"/>
              </a:lnSpc>
              <a:spcBef>
                <a:spcPts val="0"/>
              </a:spcBef>
              <a:spcAft>
                <a:spcPts val="0"/>
              </a:spcAft>
              <a:buClr>
                <a:srgbClr val="384653"/>
              </a:buClr>
              <a:buSzPts val="2300"/>
              <a:buFont typeface="Barlow"/>
              <a:buNone/>
            </a:pPr>
            <a:r>
              <a:rPr b="1" i="0" lang="en-US" sz="2300" u="none" cap="none" strike="noStrike">
                <a:solidFill>
                  <a:srgbClr val="384653"/>
                </a:solidFill>
                <a:latin typeface="Barlow"/>
                <a:ea typeface="Barlow"/>
                <a:cs typeface="Barlow"/>
                <a:sym typeface="Barlow"/>
              </a:rPr>
              <a:t>Giảm Động Lực (Burnout)</a:t>
            </a:r>
            <a:endParaRPr b="0" i="0" sz="2300" u="none" cap="none" strike="noStrike"/>
          </a:p>
        </p:txBody>
      </p:sp>
      <p:sp>
        <p:nvSpPr>
          <p:cNvPr id="112" name="Google Shape;112;p16"/>
          <p:cNvSpPr/>
          <p:nvPr/>
        </p:nvSpPr>
        <p:spPr>
          <a:xfrm>
            <a:off x="1581507" y="5513546"/>
            <a:ext cx="12397621" cy="297656"/>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384653"/>
              </a:buClr>
              <a:buSzPts val="1450"/>
              <a:buFont typeface="Montserrat"/>
              <a:buNone/>
            </a:pPr>
            <a:r>
              <a:rPr b="0" i="0" lang="en-US" sz="1450" u="none" cap="none" strike="noStrike">
                <a:solidFill>
                  <a:srgbClr val="384653"/>
                </a:solidFill>
                <a:latin typeface="Montserrat"/>
                <a:ea typeface="Montserrat"/>
                <a:cs typeface="Montserrat"/>
                <a:sym typeface="Montserrat"/>
              </a:rPr>
              <a:t>Deadline gấp, stress cao và việc OT kéo dài không được đền bù thỏa đáng, khiến nhân sự giỏi mất động lực và có xu hướng nghỉ việc.</a:t>
            </a:r>
            <a:endParaRPr b="0" i="0" sz="1450" u="none" cap="none" strike="noStrike"/>
          </a:p>
        </p:txBody>
      </p:sp>
      <p:sp>
        <p:nvSpPr>
          <p:cNvPr id="113" name="Google Shape;113;p16"/>
          <p:cNvSpPr/>
          <p:nvPr/>
        </p:nvSpPr>
        <p:spPr>
          <a:xfrm>
            <a:off x="651272" y="6183154"/>
            <a:ext cx="744260" cy="1446133"/>
          </a:xfrm>
          <a:prstGeom prst="roundRect">
            <a:avLst>
              <a:gd fmla="val 360042" name="adj"/>
            </a:avLst>
          </a:prstGeom>
          <a:solidFill>
            <a:srgbClr val="D4E9F7"/>
          </a:solidFill>
          <a:ln cap="flat" cmpd="sng" w="9525">
            <a:solidFill>
              <a:srgbClr val="BACF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6"/>
          <p:cNvSpPr/>
          <p:nvPr/>
        </p:nvSpPr>
        <p:spPr>
          <a:xfrm>
            <a:off x="883801" y="6731794"/>
            <a:ext cx="279083" cy="34885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84653"/>
              </a:buClr>
              <a:buSzPts val="2150"/>
              <a:buFont typeface="Barlow"/>
              <a:buNone/>
            </a:pPr>
            <a:r>
              <a:rPr b="1" i="0" lang="en-US" sz="2150" u="none" cap="none" strike="noStrike">
                <a:solidFill>
                  <a:srgbClr val="384653"/>
                </a:solidFill>
                <a:latin typeface="Barlow"/>
                <a:ea typeface="Barlow"/>
                <a:cs typeface="Barlow"/>
                <a:sym typeface="Barlow"/>
              </a:rPr>
              <a:t>4</a:t>
            </a:r>
            <a:endParaRPr b="0" i="0" sz="2150" u="none" cap="none" strike="noStrike"/>
          </a:p>
        </p:txBody>
      </p:sp>
      <p:sp>
        <p:nvSpPr>
          <p:cNvPr id="115" name="Google Shape;115;p16"/>
          <p:cNvSpPr/>
          <p:nvPr/>
        </p:nvSpPr>
        <p:spPr>
          <a:xfrm>
            <a:off x="1581507" y="6369129"/>
            <a:ext cx="2938105" cy="367308"/>
          </a:xfrm>
          <a:prstGeom prst="rect">
            <a:avLst/>
          </a:prstGeom>
          <a:noFill/>
          <a:ln>
            <a:noFill/>
          </a:ln>
        </p:spPr>
        <p:txBody>
          <a:bodyPr anchorCtr="0" anchor="t" bIns="0" lIns="0" spcFirstLastPara="1" rIns="0" wrap="square" tIns="0">
            <a:noAutofit/>
          </a:bodyPr>
          <a:lstStyle/>
          <a:p>
            <a:pPr indent="0" lvl="0" marL="0" marR="0" rtl="0" algn="l">
              <a:lnSpc>
                <a:spcPct val="123913"/>
              </a:lnSpc>
              <a:spcBef>
                <a:spcPts val="0"/>
              </a:spcBef>
              <a:spcAft>
                <a:spcPts val="0"/>
              </a:spcAft>
              <a:buClr>
                <a:srgbClr val="384653"/>
              </a:buClr>
              <a:buSzPts val="2300"/>
              <a:buFont typeface="Barlow"/>
              <a:buNone/>
            </a:pPr>
            <a:r>
              <a:rPr b="1" i="0" lang="en-US" sz="2300" u="none" cap="none" strike="noStrike">
                <a:solidFill>
                  <a:srgbClr val="384653"/>
                </a:solidFill>
                <a:latin typeface="Barlow"/>
                <a:ea typeface="Barlow"/>
                <a:cs typeface="Barlow"/>
                <a:sym typeface="Barlow"/>
              </a:rPr>
              <a:t>Hiệu Suất Dự Án Thấp</a:t>
            </a:r>
            <a:endParaRPr b="0" i="0" sz="2300" u="none" cap="none" strike="noStrike"/>
          </a:p>
        </p:txBody>
      </p:sp>
      <p:sp>
        <p:nvSpPr>
          <p:cNvPr id="116" name="Google Shape;116;p16"/>
          <p:cNvSpPr/>
          <p:nvPr/>
        </p:nvSpPr>
        <p:spPr>
          <a:xfrm>
            <a:off x="1581507" y="6847999"/>
            <a:ext cx="12397621" cy="595313"/>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384653"/>
              </a:buClr>
              <a:buSzPts val="1450"/>
              <a:buFont typeface="Montserrat"/>
              <a:buNone/>
            </a:pPr>
            <a:r>
              <a:rPr b="0" i="0" lang="en-US" sz="1450" u="none" cap="none" strike="noStrike">
                <a:solidFill>
                  <a:srgbClr val="384653"/>
                </a:solidFill>
                <a:latin typeface="Montserrat"/>
                <a:ea typeface="Montserrat"/>
                <a:cs typeface="Montserrat"/>
                <a:sym typeface="Montserrat"/>
              </a:rPr>
              <a:t>Chất lượng công việc giảm sút nghiêm trọng, tiến độ liên tục bị trễ. Tình trạng luân chuyển nhân sự (Turnover) cao sau dự án là hệ quả không thể tránh khỏi.</a:t>
            </a:r>
            <a:endParaRPr b="0" i="0" sz="1450" u="none" cap="none" strike="noStrike"/>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7"/>
          <p:cNvSpPr/>
          <p:nvPr/>
        </p:nvSpPr>
        <p:spPr>
          <a:xfrm>
            <a:off x="742474" y="583287"/>
            <a:ext cx="12325469" cy="697825"/>
          </a:xfrm>
          <a:prstGeom prst="rect">
            <a:avLst/>
          </a:prstGeom>
          <a:noFill/>
          <a:ln>
            <a:noFill/>
          </a:ln>
        </p:spPr>
        <p:txBody>
          <a:bodyPr anchorCtr="0" anchor="t" bIns="0" lIns="0" spcFirstLastPara="1" rIns="0" wrap="square" tIns="0">
            <a:noAutofit/>
          </a:bodyPr>
          <a:lstStyle/>
          <a:p>
            <a:pPr indent="0" lvl="0" marL="0" marR="0" rtl="0" algn="l">
              <a:lnSpc>
                <a:spcPct val="125287"/>
              </a:lnSpc>
              <a:spcBef>
                <a:spcPts val="0"/>
              </a:spcBef>
              <a:spcAft>
                <a:spcPts val="0"/>
              </a:spcAft>
              <a:buClr>
                <a:srgbClr val="2E3C4E"/>
              </a:buClr>
              <a:buSzPts val="4350"/>
              <a:buFont typeface="Barlow"/>
              <a:buNone/>
            </a:pPr>
            <a:r>
              <a:rPr b="1" i="0" lang="en-US" sz="4350" u="none" cap="none" strike="noStrike">
                <a:solidFill>
                  <a:srgbClr val="2E3C4E"/>
                </a:solidFill>
                <a:latin typeface="Barlow"/>
                <a:ea typeface="Barlow"/>
                <a:cs typeface="Barlow"/>
                <a:sym typeface="Barlow"/>
              </a:rPr>
              <a:t>Nguồn Gốc Của Xung Đột Nội Bộ: Quản Trị Yếu Kém</a:t>
            </a:r>
            <a:endParaRPr b="0" i="0" sz="4350" u="none" cap="none" strike="noStrike"/>
          </a:p>
        </p:txBody>
      </p:sp>
      <p:sp>
        <p:nvSpPr>
          <p:cNvPr id="123" name="Google Shape;123;p17"/>
          <p:cNvSpPr/>
          <p:nvPr/>
        </p:nvSpPr>
        <p:spPr>
          <a:xfrm>
            <a:off x="742474" y="1705332"/>
            <a:ext cx="13145453" cy="339447"/>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384653"/>
              </a:buClr>
              <a:buSzPts val="1650"/>
              <a:buFont typeface="Montserrat"/>
              <a:buNone/>
            </a:pPr>
            <a:r>
              <a:rPr b="0" i="0" lang="en-US" sz="1650" u="none" cap="none" strike="noStrike">
                <a:solidFill>
                  <a:srgbClr val="384653"/>
                </a:solidFill>
                <a:latin typeface="Montserrat"/>
                <a:ea typeface="Montserrat"/>
                <a:cs typeface="Montserrat"/>
                <a:sym typeface="Montserrat"/>
              </a:rPr>
              <a:t>Phân tích xung đột nội bộ tập trung vào các giai đoạn dự án, nơi sự thiếu năng lực lãnh đạo làm xói mòn niềm tin.</a:t>
            </a:r>
            <a:endParaRPr b="0" i="0" sz="1650" u="none" cap="none" strike="noStrike"/>
          </a:p>
        </p:txBody>
      </p:sp>
      <p:sp>
        <p:nvSpPr>
          <p:cNvPr id="124" name="Google Shape;124;p17"/>
          <p:cNvSpPr/>
          <p:nvPr/>
        </p:nvSpPr>
        <p:spPr>
          <a:xfrm>
            <a:off x="742474" y="4965859"/>
            <a:ext cx="13145453" cy="22860"/>
          </a:xfrm>
          <a:prstGeom prst="roundRect">
            <a:avLst>
              <a:gd fmla="val 1392024" name="adj"/>
            </a:avLst>
          </a:prstGeom>
          <a:solidFill>
            <a:srgbClr val="BACF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7"/>
          <p:cNvSpPr/>
          <p:nvPr/>
        </p:nvSpPr>
        <p:spPr>
          <a:xfrm>
            <a:off x="3280410" y="4329529"/>
            <a:ext cx="22860" cy="636389"/>
          </a:xfrm>
          <a:prstGeom prst="roundRect">
            <a:avLst>
              <a:gd fmla="val 1392024" name="adj"/>
            </a:avLst>
          </a:prstGeom>
          <a:solidFill>
            <a:srgbClr val="BACF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7"/>
          <p:cNvSpPr/>
          <p:nvPr/>
        </p:nvSpPr>
        <p:spPr>
          <a:xfrm>
            <a:off x="3053239" y="4727198"/>
            <a:ext cx="477322" cy="477322"/>
          </a:xfrm>
          <a:prstGeom prst="roundRect">
            <a:avLst>
              <a:gd fmla="val 66667" name="adj"/>
            </a:avLst>
          </a:prstGeom>
          <a:solidFill>
            <a:srgbClr val="D4E9F7"/>
          </a:solidFill>
          <a:ln cap="flat" cmpd="sng" w="9525">
            <a:solidFill>
              <a:srgbClr val="BACF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7"/>
          <p:cNvSpPr/>
          <p:nvPr/>
        </p:nvSpPr>
        <p:spPr>
          <a:xfrm>
            <a:off x="3124379" y="4756487"/>
            <a:ext cx="334923" cy="41862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84653"/>
              </a:buClr>
              <a:buSzPts val="2600"/>
              <a:buFont typeface="Barlow"/>
              <a:buNone/>
            </a:pPr>
            <a:r>
              <a:rPr b="1" i="0" lang="en-US" sz="2600" u="none" cap="none" strike="noStrike">
                <a:solidFill>
                  <a:srgbClr val="384653"/>
                </a:solidFill>
                <a:latin typeface="Barlow"/>
                <a:ea typeface="Barlow"/>
                <a:cs typeface="Barlow"/>
                <a:sym typeface="Barlow"/>
              </a:rPr>
              <a:t>1</a:t>
            </a:r>
            <a:endParaRPr b="0" i="0" sz="2600" u="none" cap="none" strike="noStrike"/>
          </a:p>
        </p:txBody>
      </p:sp>
      <p:sp>
        <p:nvSpPr>
          <p:cNvPr id="128" name="Google Shape;128;p17"/>
          <p:cNvSpPr/>
          <p:nvPr/>
        </p:nvSpPr>
        <p:spPr>
          <a:xfrm>
            <a:off x="1896308" y="2283381"/>
            <a:ext cx="2791301" cy="348853"/>
          </a:xfrm>
          <a:prstGeom prst="rect">
            <a:avLst/>
          </a:prstGeom>
          <a:noFill/>
          <a:ln>
            <a:noFill/>
          </a:ln>
        </p:spPr>
        <p:txBody>
          <a:bodyPr anchorCtr="0" anchor="t" bIns="0" lIns="0" spcFirstLastPara="1" rIns="0" wrap="square" tIns="0">
            <a:noAutofit/>
          </a:bodyPr>
          <a:lstStyle/>
          <a:p>
            <a:pPr indent="0" lvl="0" marL="0" marR="0" rtl="0" algn="ctr">
              <a:lnSpc>
                <a:spcPct val="125581"/>
              </a:lnSpc>
              <a:spcBef>
                <a:spcPts val="0"/>
              </a:spcBef>
              <a:spcAft>
                <a:spcPts val="0"/>
              </a:spcAft>
              <a:buClr>
                <a:srgbClr val="384653"/>
              </a:buClr>
              <a:buSzPts val="2150"/>
              <a:buFont typeface="Barlow"/>
              <a:buNone/>
            </a:pPr>
            <a:r>
              <a:rPr b="1" i="0" lang="en-US" sz="2150" u="none" cap="none" strike="noStrike">
                <a:solidFill>
                  <a:srgbClr val="384653"/>
                </a:solidFill>
                <a:latin typeface="Barlow"/>
                <a:ea typeface="Barlow"/>
                <a:cs typeface="Barlow"/>
                <a:sym typeface="Barlow"/>
              </a:rPr>
              <a:t>Khởi Đầu</a:t>
            </a:r>
            <a:endParaRPr b="0" i="0" sz="2150" u="none" cap="none" strike="noStrike"/>
          </a:p>
        </p:txBody>
      </p:sp>
      <p:sp>
        <p:nvSpPr>
          <p:cNvPr id="129" name="Google Shape;129;p17"/>
          <p:cNvSpPr/>
          <p:nvPr/>
        </p:nvSpPr>
        <p:spPr>
          <a:xfrm>
            <a:off x="954524" y="2759512"/>
            <a:ext cx="4674989" cy="1357789"/>
          </a:xfrm>
          <a:prstGeom prst="rect">
            <a:avLst/>
          </a:prstGeom>
          <a:noFill/>
          <a:ln>
            <a:noFill/>
          </a:ln>
        </p:spPr>
        <p:txBody>
          <a:bodyPr anchorCtr="0" anchor="t" bIns="0" lIns="0" spcFirstLastPara="1" rIns="0" wrap="square" tIns="0">
            <a:noAutofit/>
          </a:bodyPr>
          <a:lstStyle/>
          <a:p>
            <a:pPr indent="0" lvl="0" marL="0" marR="0" rtl="0" algn="ctr">
              <a:lnSpc>
                <a:spcPct val="160606"/>
              </a:lnSpc>
              <a:spcBef>
                <a:spcPts val="0"/>
              </a:spcBef>
              <a:spcAft>
                <a:spcPts val="0"/>
              </a:spcAft>
              <a:buClr>
                <a:srgbClr val="384653"/>
              </a:buClr>
              <a:buSzPts val="1650"/>
              <a:buFont typeface="Montserrat"/>
              <a:buNone/>
            </a:pPr>
            <a:r>
              <a:rPr b="1" i="0" lang="en-US" sz="1650" u="none" cap="none" strike="noStrike">
                <a:solidFill>
                  <a:srgbClr val="384653"/>
                </a:solidFill>
                <a:latin typeface="Montserrat"/>
                <a:ea typeface="Montserrat"/>
                <a:cs typeface="Montserrat"/>
                <a:sym typeface="Montserrat"/>
              </a:rPr>
              <a:t>PM Thiếu Năng Lực:</a:t>
            </a:r>
            <a:r>
              <a:rPr b="0" i="0" lang="en-US" sz="1650" u="none" cap="none" strike="noStrike">
                <a:solidFill>
                  <a:srgbClr val="384653"/>
                </a:solidFill>
                <a:latin typeface="Montserrat"/>
                <a:ea typeface="Montserrat"/>
                <a:cs typeface="Montserrat"/>
                <a:sym typeface="Montserrat"/>
              </a:rPr>
              <a:t> Quyết định sai lầm của Project Manager, bỏ qua lời khuyên từ SubPM/Techlead, gây mất niềm tin từ những thành viên cốt cán.</a:t>
            </a:r>
            <a:endParaRPr b="0" i="0" sz="1650" u="none" cap="none" strike="noStrike"/>
          </a:p>
        </p:txBody>
      </p:sp>
      <p:sp>
        <p:nvSpPr>
          <p:cNvPr id="130" name="Google Shape;130;p17"/>
          <p:cNvSpPr/>
          <p:nvPr/>
        </p:nvSpPr>
        <p:spPr>
          <a:xfrm>
            <a:off x="5962531" y="4965799"/>
            <a:ext cx="22860" cy="636389"/>
          </a:xfrm>
          <a:prstGeom prst="roundRect">
            <a:avLst>
              <a:gd fmla="val 1392024" name="adj"/>
            </a:avLst>
          </a:prstGeom>
          <a:solidFill>
            <a:srgbClr val="BACF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p:cNvSpPr/>
          <p:nvPr/>
        </p:nvSpPr>
        <p:spPr>
          <a:xfrm>
            <a:off x="5735360" y="4727198"/>
            <a:ext cx="477322" cy="477322"/>
          </a:xfrm>
          <a:prstGeom prst="roundRect">
            <a:avLst>
              <a:gd fmla="val 66667" name="adj"/>
            </a:avLst>
          </a:prstGeom>
          <a:solidFill>
            <a:srgbClr val="D4E9F7"/>
          </a:solidFill>
          <a:ln cap="flat" cmpd="sng" w="9525">
            <a:solidFill>
              <a:srgbClr val="BACF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7"/>
          <p:cNvSpPr/>
          <p:nvPr/>
        </p:nvSpPr>
        <p:spPr>
          <a:xfrm>
            <a:off x="5806500" y="4756487"/>
            <a:ext cx="334923" cy="41862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84653"/>
              </a:buClr>
              <a:buSzPts val="2600"/>
              <a:buFont typeface="Barlow"/>
              <a:buNone/>
            </a:pPr>
            <a:r>
              <a:rPr b="1" i="0" lang="en-US" sz="2600" u="none" cap="none" strike="noStrike">
                <a:solidFill>
                  <a:srgbClr val="384653"/>
                </a:solidFill>
                <a:latin typeface="Barlow"/>
                <a:ea typeface="Barlow"/>
                <a:cs typeface="Barlow"/>
                <a:sym typeface="Barlow"/>
              </a:rPr>
              <a:t>2</a:t>
            </a:r>
            <a:endParaRPr b="0" i="0" sz="2600" u="none" cap="none" strike="noStrike"/>
          </a:p>
        </p:txBody>
      </p:sp>
      <p:sp>
        <p:nvSpPr>
          <p:cNvPr id="133" name="Google Shape;133;p17"/>
          <p:cNvSpPr/>
          <p:nvPr/>
        </p:nvSpPr>
        <p:spPr>
          <a:xfrm>
            <a:off x="4578429" y="5814417"/>
            <a:ext cx="2791301" cy="348853"/>
          </a:xfrm>
          <a:prstGeom prst="rect">
            <a:avLst/>
          </a:prstGeom>
          <a:noFill/>
          <a:ln>
            <a:noFill/>
          </a:ln>
        </p:spPr>
        <p:txBody>
          <a:bodyPr anchorCtr="0" anchor="t" bIns="0" lIns="0" spcFirstLastPara="1" rIns="0" wrap="square" tIns="0">
            <a:noAutofit/>
          </a:bodyPr>
          <a:lstStyle/>
          <a:p>
            <a:pPr indent="0" lvl="0" marL="0" marR="0" rtl="0" algn="ctr">
              <a:lnSpc>
                <a:spcPct val="125581"/>
              </a:lnSpc>
              <a:spcBef>
                <a:spcPts val="0"/>
              </a:spcBef>
              <a:spcAft>
                <a:spcPts val="0"/>
              </a:spcAft>
              <a:buClr>
                <a:srgbClr val="384653"/>
              </a:buClr>
              <a:buSzPts val="2150"/>
              <a:buFont typeface="Barlow"/>
              <a:buNone/>
            </a:pPr>
            <a:r>
              <a:rPr b="1" i="0" lang="en-US" sz="2150" u="none" cap="none" strike="noStrike">
                <a:solidFill>
                  <a:srgbClr val="384653"/>
                </a:solidFill>
                <a:latin typeface="Barlow"/>
                <a:ea typeface="Barlow"/>
                <a:cs typeface="Barlow"/>
                <a:sym typeface="Barlow"/>
              </a:rPr>
              <a:t>Giai Đoạn QUP</a:t>
            </a:r>
            <a:endParaRPr b="0" i="0" sz="2150" u="none" cap="none" strike="noStrike"/>
          </a:p>
        </p:txBody>
      </p:sp>
      <p:sp>
        <p:nvSpPr>
          <p:cNvPr id="134" name="Google Shape;134;p17"/>
          <p:cNvSpPr/>
          <p:nvPr/>
        </p:nvSpPr>
        <p:spPr>
          <a:xfrm>
            <a:off x="3636645" y="6290548"/>
            <a:ext cx="4674989" cy="1357789"/>
          </a:xfrm>
          <a:prstGeom prst="rect">
            <a:avLst/>
          </a:prstGeom>
          <a:noFill/>
          <a:ln>
            <a:noFill/>
          </a:ln>
        </p:spPr>
        <p:txBody>
          <a:bodyPr anchorCtr="0" anchor="t" bIns="0" lIns="0" spcFirstLastPara="1" rIns="0" wrap="square" tIns="0">
            <a:noAutofit/>
          </a:bodyPr>
          <a:lstStyle/>
          <a:p>
            <a:pPr indent="0" lvl="0" marL="0" marR="0" rtl="0" algn="ctr">
              <a:lnSpc>
                <a:spcPct val="160606"/>
              </a:lnSpc>
              <a:spcBef>
                <a:spcPts val="0"/>
              </a:spcBef>
              <a:spcAft>
                <a:spcPts val="0"/>
              </a:spcAft>
              <a:buClr>
                <a:srgbClr val="384653"/>
              </a:buClr>
              <a:buSzPts val="1650"/>
              <a:buFont typeface="Montserrat"/>
              <a:buNone/>
            </a:pPr>
            <a:r>
              <a:rPr b="1" i="0" lang="en-US" sz="1650" u="none" cap="none" strike="noStrike">
                <a:solidFill>
                  <a:srgbClr val="384653"/>
                </a:solidFill>
                <a:latin typeface="Montserrat"/>
                <a:ea typeface="Montserrat"/>
                <a:cs typeface="Montserrat"/>
                <a:sym typeface="Montserrat"/>
              </a:rPr>
              <a:t>Khủng Hoảng Lãnh Đạo:</a:t>
            </a:r>
            <a:r>
              <a:rPr b="0" i="0" lang="en-US" sz="1650" u="none" cap="none" strike="noStrike">
                <a:solidFill>
                  <a:srgbClr val="384653"/>
                </a:solidFill>
                <a:latin typeface="Montserrat"/>
                <a:ea typeface="Montserrat"/>
                <a:cs typeface="Montserrat"/>
                <a:sym typeface="Montserrat"/>
              </a:rPr>
              <a:t> Sự can thiệp của SM (Senior Manager) làm phân quyền chồng chéo. Mâu thuẫn giữa SM và Techlead dẫn đến mất nhân sự chủ chốt.</a:t>
            </a:r>
            <a:endParaRPr b="0" i="0" sz="1650" u="none" cap="none" strike="noStrike"/>
          </a:p>
        </p:txBody>
      </p:sp>
      <p:sp>
        <p:nvSpPr>
          <p:cNvPr id="135" name="Google Shape;135;p17"/>
          <p:cNvSpPr/>
          <p:nvPr/>
        </p:nvSpPr>
        <p:spPr>
          <a:xfrm>
            <a:off x="8644652" y="4329529"/>
            <a:ext cx="22860" cy="636389"/>
          </a:xfrm>
          <a:prstGeom prst="roundRect">
            <a:avLst>
              <a:gd fmla="val 1392024" name="adj"/>
            </a:avLst>
          </a:prstGeom>
          <a:solidFill>
            <a:srgbClr val="BACF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7"/>
          <p:cNvSpPr/>
          <p:nvPr/>
        </p:nvSpPr>
        <p:spPr>
          <a:xfrm>
            <a:off x="8417481" y="4727198"/>
            <a:ext cx="477322" cy="477322"/>
          </a:xfrm>
          <a:prstGeom prst="roundRect">
            <a:avLst>
              <a:gd fmla="val 66667" name="adj"/>
            </a:avLst>
          </a:prstGeom>
          <a:solidFill>
            <a:srgbClr val="D4E9F7"/>
          </a:solidFill>
          <a:ln cap="flat" cmpd="sng" w="9525">
            <a:solidFill>
              <a:srgbClr val="BACF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7"/>
          <p:cNvSpPr/>
          <p:nvPr/>
        </p:nvSpPr>
        <p:spPr>
          <a:xfrm>
            <a:off x="8488620" y="4756487"/>
            <a:ext cx="334923" cy="41862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84653"/>
              </a:buClr>
              <a:buSzPts val="2600"/>
              <a:buFont typeface="Barlow"/>
              <a:buNone/>
            </a:pPr>
            <a:r>
              <a:rPr b="1" i="0" lang="en-US" sz="2600" u="none" cap="none" strike="noStrike">
                <a:solidFill>
                  <a:srgbClr val="384653"/>
                </a:solidFill>
                <a:latin typeface="Barlow"/>
                <a:ea typeface="Barlow"/>
                <a:cs typeface="Barlow"/>
                <a:sym typeface="Barlow"/>
              </a:rPr>
              <a:t>3</a:t>
            </a:r>
            <a:endParaRPr b="0" i="0" sz="2600" u="none" cap="none" strike="noStrike"/>
          </a:p>
        </p:txBody>
      </p:sp>
      <p:sp>
        <p:nvSpPr>
          <p:cNvPr id="138" name="Google Shape;138;p17"/>
          <p:cNvSpPr/>
          <p:nvPr/>
        </p:nvSpPr>
        <p:spPr>
          <a:xfrm>
            <a:off x="7260550" y="2283381"/>
            <a:ext cx="2791301" cy="348853"/>
          </a:xfrm>
          <a:prstGeom prst="rect">
            <a:avLst/>
          </a:prstGeom>
          <a:noFill/>
          <a:ln>
            <a:noFill/>
          </a:ln>
        </p:spPr>
        <p:txBody>
          <a:bodyPr anchorCtr="0" anchor="t" bIns="0" lIns="0" spcFirstLastPara="1" rIns="0" wrap="square" tIns="0">
            <a:noAutofit/>
          </a:bodyPr>
          <a:lstStyle/>
          <a:p>
            <a:pPr indent="0" lvl="0" marL="0" marR="0" rtl="0" algn="ctr">
              <a:lnSpc>
                <a:spcPct val="125581"/>
              </a:lnSpc>
              <a:spcBef>
                <a:spcPts val="0"/>
              </a:spcBef>
              <a:spcAft>
                <a:spcPts val="0"/>
              </a:spcAft>
              <a:buClr>
                <a:srgbClr val="384653"/>
              </a:buClr>
              <a:buSzPts val="2150"/>
              <a:buFont typeface="Barlow"/>
              <a:buNone/>
            </a:pPr>
            <a:r>
              <a:rPr b="1" i="0" lang="en-US" sz="2150" u="none" cap="none" strike="noStrike">
                <a:solidFill>
                  <a:srgbClr val="384653"/>
                </a:solidFill>
                <a:latin typeface="Barlow"/>
                <a:ea typeface="Barlow"/>
                <a:cs typeface="Barlow"/>
                <a:sym typeface="Barlow"/>
              </a:rPr>
              <a:t>Hậu Quả OT</a:t>
            </a:r>
            <a:endParaRPr b="0" i="0" sz="2150" u="none" cap="none" strike="noStrike"/>
          </a:p>
        </p:txBody>
      </p:sp>
      <p:sp>
        <p:nvSpPr>
          <p:cNvPr id="139" name="Google Shape;139;p17"/>
          <p:cNvSpPr/>
          <p:nvPr/>
        </p:nvSpPr>
        <p:spPr>
          <a:xfrm>
            <a:off x="6318766" y="2759512"/>
            <a:ext cx="4674989" cy="1357789"/>
          </a:xfrm>
          <a:prstGeom prst="rect">
            <a:avLst/>
          </a:prstGeom>
          <a:noFill/>
          <a:ln>
            <a:noFill/>
          </a:ln>
        </p:spPr>
        <p:txBody>
          <a:bodyPr anchorCtr="0" anchor="t" bIns="0" lIns="0" spcFirstLastPara="1" rIns="0" wrap="square" tIns="0">
            <a:noAutofit/>
          </a:bodyPr>
          <a:lstStyle/>
          <a:p>
            <a:pPr indent="0" lvl="0" marL="0" marR="0" rtl="0" algn="ctr">
              <a:lnSpc>
                <a:spcPct val="160606"/>
              </a:lnSpc>
              <a:spcBef>
                <a:spcPts val="0"/>
              </a:spcBef>
              <a:spcAft>
                <a:spcPts val="0"/>
              </a:spcAft>
              <a:buClr>
                <a:srgbClr val="384653"/>
              </a:buClr>
              <a:buSzPts val="1650"/>
              <a:buFont typeface="Montserrat"/>
              <a:buNone/>
            </a:pPr>
            <a:r>
              <a:rPr b="0" i="0" lang="en-US" sz="1650" u="none" cap="none" strike="noStrike">
                <a:solidFill>
                  <a:srgbClr val="384653"/>
                </a:solidFill>
                <a:latin typeface="Montserrat"/>
                <a:ea typeface="Montserrat"/>
                <a:cs typeface="Montserrat"/>
                <a:sym typeface="Montserrat"/>
              </a:rPr>
              <a:t>OT kéo dài không đền bù, gây </a:t>
            </a:r>
            <a:r>
              <a:rPr b="1" i="0" lang="en-US" sz="1650" u="none" cap="none" strike="noStrike">
                <a:solidFill>
                  <a:srgbClr val="384653"/>
                </a:solidFill>
                <a:latin typeface="Montserrat"/>
                <a:ea typeface="Montserrat"/>
                <a:cs typeface="Montserrat"/>
                <a:sym typeface="Montserrat"/>
              </a:rPr>
              <a:t>Burnout</a:t>
            </a:r>
            <a:r>
              <a:rPr b="0" i="0" lang="en-US" sz="1650" u="none" cap="none" strike="noStrike">
                <a:solidFill>
                  <a:srgbClr val="384653"/>
                </a:solidFill>
                <a:latin typeface="Montserrat"/>
                <a:ea typeface="Montserrat"/>
                <a:cs typeface="Montserrat"/>
                <a:sym typeface="Montserrat"/>
              </a:rPr>
              <a:t>. Techlead quay lại nhưng mang theo thái độ bất mãn và </a:t>
            </a:r>
            <a:r>
              <a:rPr b="1" i="0" lang="en-US" sz="1650" u="none" cap="none" strike="noStrike">
                <a:solidFill>
                  <a:srgbClr val="384653"/>
                </a:solidFill>
                <a:latin typeface="Montserrat"/>
                <a:ea typeface="Montserrat"/>
                <a:cs typeface="Montserrat"/>
                <a:sym typeface="Montserrat"/>
              </a:rPr>
              <a:t>Toxic</a:t>
            </a:r>
            <a:r>
              <a:rPr b="0" i="0" lang="en-US" sz="1650" u="none" cap="none" strike="noStrike">
                <a:solidFill>
                  <a:srgbClr val="384653"/>
                </a:solidFill>
                <a:latin typeface="Montserrat"/>
                <a:ea typeface="Montserrat"/>
                <a:cs typeface="Montserrat"/>
                <a:sym typeface="Montserrat"/>
              </a:rPr>
              <a:t>, tạo ra rạn nứt nội bộ sâu sắc.</a:t>
            </a:r>
            <a:endParaRPr b="0" i="0" sz="1650" u="none" cap="none" strike="noStrike"/>
          </a:p>
        </p:txBody>
      </p:sp>
      <p:sp>
        <p:nvSpPr>
          <p:cNvPr id="140" name="Google Shape;140;p17"/>
          <p:cNvSpPr/>
          <p:nvPr/>
        </p:nvSpPr>
        <p:spPr>
          <a:xfrm>
            <a:off x="11326773" y="4965799"/>
            <a:ext cx="22860" cy="636389"/>
          </a:xfrm>
          <a:prstGeom prst="roundRect">
            <a:avLst>
              <a:gd fmla="val 1392024" name="adj"/>
            </a:avLst>
          </a:prstGeom>
          <a:solidFill>
            <a:srgbClr val="BACF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7"/>
          <p:cNvSpPr/>
          <p:nvPr/>
        </p:nvSpPr>
        <p:spPr>
          <a:xfrm>
            <a:off x="11099602" y="4727198"/>
            <a:ext cx="477322" cy="477322"/>
          </a:xfrm>
          <a:prstGeom prst="roundRect">
            <a:avLst>
              <a:gd fmla="val 66667" name="adj"/>
            </a:avLst>
          </a:prstGeom>
          <a:solidFill>
            <a:srgbClr val="D4E9F7"/>
          </a:solidFill>
          <a:ln cap="flat" cmpd="sng" w="9525">
            <a:solidFill>
              <a:srgbClr val="BACF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7"/>
          <p:cNvSpPr/>
          <p:nvPr/>
        </p:nvSpPr>
        <p:spPr>
          <a:xfrm>
            <a:off x="11170741" y="4756487"/>
            <a:ext cx="334923" cy="41862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84653"/>
              </a:buClr>
              <a:buSzPts val="2600"/>
              <a:buFont typeface="Barlow"/>
              <a:buNone/>
            </a:pPr>
            <a:r>
              <a:rPr b="1" i="0" lang="en-US" sz="2600" u="none" cap="none" strike="noStrike">
                <a:solidFill>
                  <a:srgbClr val="384653"/>
                </a:solidFill>
                <a:latin typeface="Barlow"/>
                <a:ea typeface="Barlow"/>
                <a:cs typeface="Barlow"/>
                <a:sym typeface="Barlow"/>
              </a:rPr>
              <a:t>4</a:t>
            </a:r>
            <a:endParaRPr b="0" i="0" sz="2600" u="none" cap="none" strike="noStrike"/>
          </a:p>
        </p:txBody>
      </p:sp>
      <p:sp>
        <p:nvSpPr>
          <p:cNvPr id="143" name="Google Shape;143;p17"/>
          <p:cNvSpPr/>
          <p:nvPr/>
        </p:nvSpPr>
        <p:spPr>
          <a:xfrm>
            <a:off x="9942671" y="5814417"/>
            <a:ext cx="2791301" cy="348853"/>
          </a:xfrm>
          <a:prstGeom prst="rect">
            <a:avLst/>
          </a:prstGeom>
          <a:noFill/>
          <a:ln>
            <a:noFill/>
          </a:ln>
        </p:spPr>
        <p:txBody>
          <a:bodyPr anchorCtr="0" anchor="t" bIns="0" lIns="0" spcFirstLastPara="1" rIns="0" wrap="square" tIns="0">
            <a:noAutofit/>
          </a:bodyPr>
          <a:lstStyle/>
          <a:p>
            <a:pPr indent="0" lvl="0" marL="0" marR="0" rtl="0" algn="ctr">
              <a:lnSpc>
                <a:spcPct val="125581"/>
              </a:lnSpc>
              <a:spcBef>
                <a:spcPts val="0"/>
              </a:spcBef>
              <a:spcAft>
                <a:spcPts val="0"/>
              </a:spcAft>
              <a:buClr>
                <a:srgbClr val="384653"/>
              </a:buClr>
              <a:buSzPts val="2150"/>
              <a:buFont typeface="Barlow"/>
              <a:buNone/>
            </a:pPr>
            <a:r>
              <a:rPr b="1" i="0" lang="en-US" sz="2150" u="none" cap="none" strike="noStrike">
                <a:solidFill>
                  <a:srgbClr val="384653"/>
                </a:solidFill>
                <a:latin typeface="Barlow"/>
                <a:ea typeface="Barlow"/>
                <a:cs typeface="Barlow"/>
                <a:sym typeface="Barlow"/>
              </a:rPr>
              <a:t>Giai Đoạn Release</a:t>
            </a:r>
            <a:endParaRPr b="0" i="0" sz="2150" u="none" cap="none" strike="noStrike"/>
          </a:p>
        </p:txBody>
      </p:sp>
      <p:sp>
        <p:nvSpPr>
          <p:cNvPr id="144" name="Google Shape;144;p17"/>
          <p:cNvSpPr/>
          <p:nvPr/>
        </p:nvSpPr>
        <p:spPr>
          <a:xfrm>
            <a:off x="9000887" y="6290548"/>
            <a:ext cx="4674989" cy="1357789"/>
          </a:xfrm>
          <a:prstGeom prst="rect">
            <a:avLst/>
          </a:prstGeom>
          <a:noFill/>
          <a:ln>
            <a:noFill/>
          </a:ln>
        </p:spPr>
        <p:txBody>
          <a:bodyPr anchorCtr="0" anchor="t" bIns="0" lIns="0" spcFirstLastPara="1" rIns="0" wrap="square" tIns="0">
            <a:noAutofit/>
          </a:bodyPr>
          <a:lstStyle/>
          <a:p>
            <a:pPr indent="0" lvl="0" marL="0" marR="0" rtl="0" algn="ctr">
              <a:lnSpc>
                <a:spcPct val="160606"/>
              </a:lnSpc>
              <a:spcBef>
                <a:spcPts val="0"/>
              </a:spcBef>
              <a:spcAft>
                <a:spcPts val="0"/>
              </a:spcAft>
              <a:buClr>
                <a:srgbClr val="384653"/>
              </a:buClr>
              <a:buSzPts val="1650"/>
              <a:buFont typeface="Montserrat"/>
              <a:buNone/>
            </a:pPr>
            <a:r>
              <a:rPr b="1" i="0" lang="en-US" sz="1650" u="none" cap="none" strike="noStrike">
                <a:solidFill>
                  <a:srgbClr val="384653"/>
                </a:solidFill>
                <a:latin typeface="Montserrat"/>
                <a:ea typeface="Montserrat"/>
                <a:cs typeface="Montserrat"/>
                <a:sym typeface="Montserrat"/>
              </a:rPr>
              <a:t>Mất Gắn Kết:</a:t>
            </a:r>
            <a:r>
              <a:rPr b="0" i="0" lang="en-US" sz="1650" u="none" cap="none" strike="noStrike">
                <a:solidFill>
                  <a:srgbClr val="384653"/>
                </a:solidFill>
                <a:latin typeface="Montserrat"/>
                <a:ea typeface="Montserrat"/>
                <a:cs typeface="Montserrat"/>
                <a:sym typeface="Montserrat"/>
              </a:rPr>
              <a:t> Techlead chỉ còn hỗ trợ vì "nghĩa tình", không còn sự gắn bó với mục tiêu chung. Nỗ lực tập trung nhân sự về HCM không thể hàn gắn được tổn thương.</a:t>
            </a:r>
            <a:endParaRPr b="0" i="0" sz="1650" u="none" cap="none" strike="noStrike"/>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8"/>
          <p:cNvSpPr/>
          <p:nvPr/>
        </p:nvSpPr>
        <p:spPr>
          <a:xfrm>
            <a:off x="549712" y="431959"/>
            <a:ext cx="9158049" cy="516731"/>
          </a:xfrm>
          <a:prstGeom prst="rect">
            <a:avLst/>
          </a:prstGeom>
          <a:noFill/>
          <a:ln>
            <a:noFill/>
          </a:ln>
        </p:spPr>
        <p:txBody>
          <a:bodyPr anchorCtr="0" anchor="t" bIns="0" lIns="0" spcFirstLastPara="1" rIns="0" wrap="square" tIns="0">
            <a:noAutofit/>
          </a:bodyPr>
          <a:lstStyle/>
          <a:p>
            <a:pPr indent="0" lvl="0" marL="0" marR="0" rtl="0" algn="l">
              <a:lnSpc>
                <a:spcPct val="124615"/>
              </a:lnSpc>
              <a:spcBef>
                <a:spcPts val="0"/>
              </a:spcBef>
              <a:spcAft>
                <a:spcPts val="0"/>
              </a:spcAft>
              <a:buClr>
                <a:srgbClr val="2E3C4E"/>
              </a:buClr>
              <a:buSzPts val="3250"/>
              <a:buFont typeface="Barlow"/>
              <a:buNone/>
            </a:pPr>
            <a:r>
              <a:rPr b="1" i="0" lang="en-US" sz="3250" u="none" cap="none" strike="noStrike">
                <a:solidFill>
                  <a:srgbClr val="2E3C4E"/>
                </a:solidFill>
                <a:latin typeface="Barlow"/>
                <a:ea typeface="Barlow"/>
                <a:cs typeface="Barlow"/>
                <a:sym typeface="Barlow"/>
              </a:rPr>
              <a:t>Xung Đột </a:t>
            </a:r>
            <a:r>
              <a:rPr b="1" lang="en-US" sz="3250">
                <a:solidFill>
                  <a:srgbClr val="2E3C4E"/>
                </a:solidFill>
                <a:latin typeface="Barlow"/>
                <a:ea typeface="Barlow"/>
                <a:cs typeface="Barlow"/>
                <a:sym typeface="Barlow"/>
              </a:rPr>
              <a:t>Giữa Các</a:t>
            </a:r>
            <a:r>
              <a:rPr b="1" i="0" lang="en-US" sz="3250" u="none" cap="none" strike="noStrike">
                <a:solidFill>
                  <a:srgbClr val="2E3C4E"/>
                </a:solidFill>
                <a:latin typeface="Barlow"/>
                <a:ea typeface="Barlow"/>
                <a:cs typeface="Barlow"/>
                <a:sym typeface="Barlow"/>
              </a:rPr>
              <a:t> Team</a:t>
            </a:r>
            <a:endParaRPr b="0" i="0" sz="3250" u="none" cap="none" strike="noStrike"/>
          </a:p>
        </p:txBody>
      </p:sp>
      <p:sp>
        <p:nvSpPr>
          <p:cNvPr id="151" name="Google Shape;151;p18"/>
          <p:cNvSpPr/>
          <p:nvPr/>
        </p:nvSpPr>
        <p:spPr>
          <a:xfrm>
            <a:off x="549712" y="1262777"/>
            <a:ext cx="13530977" cy="251222"/>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384653"/>
              </a:buClr>
              <a:buSzPts val="1200"/>
              <a:buFont typeface="Montserrat"/>
              <a:buNone/>
            </a:pPr>
            <a:r>
              <a:rPr b="0" i="0" lang="en-US" sz="1200" u="none" cap="none" strike="noStrike">
                <a:solidFill>
                  <a:srgbClr val="384653"/>
                </a:solidFill>
                <a:latin typeface="Montserrat"/>
                <a:ea typeface="Montserrat"/>
                <a:cs typeface="Montserrat"/>
                <a:sym typeface="Montserrat"/>
              </a:rPr>
              <a:t>Mâu thuẫn giữa 3 team (HN, HCM, JP) xuất phát từ vấn đề về sự tin tưởng, sự công bằng và quy trình hợp tác không rõ ràng.</a:t>
            </a:r>
            <a:endParaRPr b="0" i="0" sz="1200" u="none" cap="none" strike="noStrike"/>
          </a:p>
        </p:txBody>
      </p:sp>
      <p:sp>
        <p:nvSpPr>
          <p:cNvPr id="152" name="Google Shape;152;p18"/>
          <p:cNvSpPr/>
          <p:nvPr/>
        </p:nvSpPr>
        <p:spPr>
          <a:xfrm>
            <a:off x="549712" y="1867376"/>
            <a:ext cx="353378" cy="353378"/>
          </a:xfrm>
          <a:prstGeom prst="roundRect">
            <a:avLst>
              <a:gd fmla="val 66676" name="adj"/>
            </a:avLst>
          </a:prstGeom>
          <a:solidFill>
            <a:srgbClr val="D4E9F7"/>
          </a:solidFill>
          <a:ln cap="flat" cmpd="sng" w="9525">
            <a:solidFill>
              <a:srgbClr val="BACF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8"/>
          <p:cNvSpPr/>
          <p:nvPr/>
        </p:nvSpPr>
        <p:spPr>
          <a:xfrm>
            <a:off x="1060133" y="1921312"/>
            <a:ext cx="2066806" cy="25836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84653"/>
              </a:buClr>
              <a:buSzPts val="1600"/>
              <a:buFont typeface="Barlow"/>
              <a:buNone/>
            </a:pPr>
            <a:r>
              <a:rPr b="1" i="0" lang="en-US" sz="1600" u="none" cap="none" strike="noStrike">
                <a:solidFill>
                  <a:srgbClr val="384653"/>
                </a:solidFill>
                <a:latin typeface="Barlow"/>
                <a:ea typeface="Barlow"/>
                <a:cs typeface="Barlow"/>
                <a:sym typeface="Barlow"/>
              </a:rPr>
              <a:t>Trước Dự Án</a:t>
            </a:r>
            <a:endParaRPr b="0" i="0" sz="1600" u="none" cap="none" strike="noStrike"/>
          </a:p>
        </p:txBody>
      </p:sp>
      <p:sp>
        <p:nvSpPr>
          <p:cNvPr id="154" name="Google Shape;154;p18"/>
          <p:cNvSpPr/>
          <p:nvPr/>
        </p:nvSpPr>
        <p:spPr>
          <a:xfrm>
            <a:off x="1060133" y="2336721"/>
            <a:ext cx="4672013" cy="753666"/>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384653"/>
              </a:buClr>
              <a:buSzPts val="1200"/>
              <a:buFont typeface="Montserrat"/>
              <a:buNone/>
            </a:pPr>
            <a:r>
              <a:rPr b="0" i="0" lang="en-US" sz="1200" u="none" cap="none" strike="noStrike">
                <a:solidFill>
                  <a:srgbClr val="384653"/>
                </a:solidFill>
                <a:latin typeface="Montserrat"/>
                <a:ea typeface="Montserrat"/>
                <a:cs typeface="Montserrat"/>
                <a:sym typeface="Montserrat"/>
              </a:rPr>
              <a:t>Sự bất mãn từ HCM khi HN được giao hệ thống lớn hơn. Các cuộc thống nhất riêng biệt giữa JP và HN khiến HCM cảm thấy bị gạt ra ngoài.</a:t>
            </a:r>
            <a:endParaRPr b="0" i="0" sz="1200" u="none" cap="none" strike="noStrike"/>
          </a:p>
        </p:txBody>
      </p:sp>
      <p:sp>
        <p:nvSpPr>
          <p:cNvPr id="155" name="Google Shape;155;p18"/>
          <p:cNvSpPr/>
          <p:nvPr/>
        </p:nvSpPr>
        <p:spPr>
          <a:xfrm>
            <a:off x="549712" y="3404473"/>
            <a:ext cx="353378" cy="353378"/>
          </a:xfrm>
          <a:prstGeom prst="roundRect">
            <a:avLst>
              <a:gd fmla="val 66676" name="adj"/>
            </a:avLst>
          </a:prstGeom>
          <a:solidFill>
            <a:srgbClr val="D4E9F7"/>
          </a:solidFill>
          <a:ln cap="flat" cmpd="sng" w="9525">
            <a:solidFill>
              <a:srgbClr val="BACF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8"/>
          <p:cNvSpPr/>
          <p:nvPr/>
        </p:nvSpPr>
        <p:spPr>
          <a:xfrm>
            <a:off x="1060133" y="3458408"/>
            <a:ext cx="2066806" cy="25836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84653"/>
              </a:buClr>
              <a:buSzPts val="1600"/>
              <a:buFont typeface="Barlow"/>
              <a:buNone/>
            </a:pPr>
            <a:r>
              <a:rPr b="1" i="0" lang="en-US" sz="1600" u="none" cap="none" strike="noStrike">
                <a:solidFill>
                  <a:srgbClr val="384653"/>
                </a:solidFill>
                <a:latin typeface="Barlow"/>
                <a:ea typeface="Barlow"/>
                <a:cs typeface="Barlow"/>
                <a:sym typeface="Barlow"/>
              </a:rPr>
              <a:t>Bắt Đầu</a:t>
            </a:r>
            <a:endParaRPr b="0" i="0" sz="1600" u="none" cap="none" strike="noStrike"/>
          </a:p>
        </p:txBody>
      </p:sp>
      <p:sp>
        <p:nvSpPr>
          <p:cNvPr id="157" name="Google Shape;157;p18"/>
          <p:cNvSpPr/>
          <p:nvPr/>
        </p:nvSpPr>
        <p:spPr>
          <a:xfrm>
            <a:off x="1060133" y="3873818"/>
            <a:ext cx="4672013" cy="753666"/>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384653"/>
              </a:buClr>
              <a:buSzPts val="1200"/>
              <a:buFont typeface="Montserrat"/>
              <a:buNone/>
            </a:pPr>
            <a:r>
              <a:rPr b="0" i="0" lang="en-US" sz="1200" u="none" cap="none" strike="noStrike">
                <a:solidFill>
                  <a:srgbClr val="384653"/>
                </a:solidFill>
                <a:latin typeface="Montserrat"/>
                <a:ea typeface="Montserrat"/>
                <a:cs typeface="Montserrat"/>
                <a:sym typeface="Montserrat"/>
              </a:rPr>
              <a:t>HCM từ chối sử dụng phần core của HN. Thiếu sự hợp tác, dẫn đến tình trạng mỗi team tự phát triển một hướng khác nhau.</a:t>
            </a:r>
            <a:endParaRPr b="0" i="0" sz="1200" u="none" cap="none" strike="noStrike"/>
          </a:p>
        </p:txBody>
      </p:sp>
      <p:sp>
        <p:nvSpPr>
          <p:cNvPr id="158" name="Google Shape;158;p18"/>
          <p:cNvSpPr/>
          <p:nvPr/>
        </p:nvSpPr>
        <p:spPr>
          <a:xfrm>
            <a:off x="549712" y="4941570"/>
            <a:ext cx="353378" cy="353378"/>
          </a:xfrm>
          <a:prstGeom prst="roundRect">
            <a:avLst>
              <a:gd fmla="val 66676" name="adj"/>
            </a:avLst>
          </a:prstGeom>
          <a:solidFill>
            <a:srgbClr val="D4E9F7"/>
          </a:solidFill>
          <a:ln cap="flat" cmpd="sng" w="9525">
            <a:solidFill>
              <a:srgbClr val="BACF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8"/>
          <p:cNvSpPr/>
          <p:nvPr/>
        </p:nvSpPr>
        <p:spPr>
          <a:xfrm>
            <a:off x="1060133" y="4995505"/>
            <a:ext cx="2066806" cy="25836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84653"/>
              </a:buClr>
              <a:buSzPts val="1600"/>
              <a:buFont typeface="Barlow"/>
              <a:buNone/>
            </a:pPr>
            <a:r>
              <a:rPr b="1" i="0" lang="en-US" sz="1600" u="none" cap="none" strike="noStrike">
                <a:solidFill>
                  <a:srgbClr val="384653"/>
                </a:solidFill>
                <a:latin typeface="Barlow"/>
                <a:ea typeface="Barlow"/>
                <a:cs typeface="Barlow"/>
                <a:sym typeface="Barlow"/>
              </a:rPr>
              <a:t>Khó Khăn</a:t>
            </a:r>
            <a:endParaRPr b="0" i="0" sz="1600" u="none" cap="none" strike="noStrike"/>
          </a:p>
        </p:txBody>
      </p:sp>
      <p:sp>
        <p:nvSpPr>
          <p:cNvPr id="160" name="Google Shape;160;p18"/>
          <p:cNvSpPr/>
          <p:nvPr/>
        </p:nvSpPr>
        <p:spPr>
          <a:xfrm>
            <a:off x="1060133" y="5410914"/>
            <a:ext cx="4672013" cy="753666"/>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384653"/>
              </a:buClr>
              <a:buSzPts val="1200"/>
              <a:buFont typeface="Montserrat"/>
              <a:buNone/>
            </a:pPr>
            <a:r>
              <a:rPr b="0" i="0" lang="en-US" sz="1200" u="none" cap="none" strike="noStrike">
                <a:solidFill>
                  <a:srgbClr val="384653"/>
                </a:solidFill>
                <a:latin typeface="Montserrat"/>
                <a:ea typeface="Montserrat"/>
                <a:cs typeface="Montserrat"/>
                <a:sym typeface="Montserrat"/>
              </a:rPr>
              <a:t>Khi dự án gặp sự cố, HCM thiếu tính xây dựng và không tuân thủ các thỏa thuận chung, làm phức tạp hóa quá trình khắc phục.</a:t>
            </a:r>
            <a:endParaRPr b="0" i="0" sz="1200" u="none" cap="none" strike="noStrike"/>
          </a:p>
        </p:txBody>
      </p:sp>
      <p:pic>
        <p:nvPicPr>
          <p:cNvPr descr="preencoded.png" id="161" name="Google Shape;161;p18"/>
          <p:cNvPicPr preferRelativeResize="0"/>
          <p:nvPr/>
        </p:nvPicPr>
        <p:blipFill rotWithShape="1">
          <a:blip r:embed="rId3">
            <a:alphaModFix/>
          </a:blip>
          <a:srcRect b="0" l="0" r="0" t="0"/>
          <a:stretch/>
        </p:blipFill>
        <p:spPr>
          <a:xfrm>
            <a:off x="6122908" y="1867376"/>
            <a:ext cx="7965281" cy="796528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9"/>
          <p:cNvSpPr/>
          <p:nvPr/>
        </p:nvSpPr>
        <p:spPr>
          <a:xfrm>
            <a:off x="758309" y="872133"/>
            <a:ext cx="13113782" cy="1425416"/>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2E3C4E"/>
              </a:buClr>
              <a:buSzPts val="4450"/>
              <a:buFont typeface="Barlow"/>
              <a:buNone/>
            </a:pPr>
            <a:r>
              <a:rPr b="1" i="0" lang="en-US" sz="4450" u="none" cap="none" strike="noStrike">
                <a:solidFill>
                  <a:srgbClr val="2E3C4E"/>
                </a:solidFill>
                <a:latin typeface="Barlow"/>
                <a:ea typeface="Barlow"/>
                <a:cs typeface="Barlow"/>
                <a:sym typeface="Barlow"/>
              </a:rPr>
              <a:t>Giải Pháp Cấu Trúc: Phân Tách Scope và Trách Nhiệm</a:t>
            </a:r>
            <a:endParaRPr b="0" i="0" sz="4450" u="none" cap="none" strike="noStrike"/>
          </a:p>
        </p:txBody>
      </p:sp>
      <p:sp>
        <p:nvSpPr>
          <p:cNvPr id="168" name="Google Shape;168;p19"/>
          <p:cNvSpPr/>
          <p:nvPr/>
        </p:nvSpPr>
        <p:spPr>
          <a:xfrm>
            <a:off x="758309" y="2730818"/>
            <a:ext cx="13113782" cy="34671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84653"/>
              </a:buClr>
              <a:buSzPts val="1700"/>
              <a:buFont typeface="Montserrat"/>
              <a:buNone/>
            </a:pPr>
            <a:r>
              <a:rPr b="0" i="0" lang="en-US" sz="1700" u="none" cap="none" strike="noStrike">
                <a:solidFill>
                  <a:srgbClr val="384653"/>
                </a:solidFill>
                <a:latin typeface="Montserrat"/>
                <a:ea typeface="Montserrat"/>
                <a:cs typeface="Montserrat"/>
                <a:sym typeface="Montserrat"/>
              </a:rPr>
              <a:t>Các biện pháp tức thời nhằm thiết lập lại trật tự quản lý và giới hạn sự phụ thuộc lẫn nhau, giảm thiểu xung đột.</a:t>
            </a:r>
            <a:endParaRPr b="0" i="0" sz="1700" u="none" cap="none" strike="noStrike"/>
          </a:p>
        </p:txBody>
      </p:sp>
      <p:sp>
        <p:nvSpPr>
          <p:cNvPr id="169" name="Google Shape;169;p19"/>
          <p:cNvSpPr/>
          <p:nvPr/>
        </p:nvSpPr>
        <p:spPr>
          <a:xfrm>
            <a:off x="2705784" y="3646170"/>
            <a:ext cx="4226700" cy="3711300"/>
          </a:xfrm>
          <a:prstGeom prst="roundRect">
            <a:avLst>
              <a:gd fmla="val 3942"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0" name="Google Shape;170;p19"/>
          <p:cNvPicPr preferRelativeResize="0"/>
          <p:nvPr/>
        </p:nvPicPr>
        <p:blipFill rotWithShape="1">
          <a:blip r:embed="rId3">
            <a:alphaModFix/>
          </a:blip>
          <a:srcRect b="0" l="0" r="0" t="0"/>
          <a:stretch/>
        </p:blipFill>
        <p:spPr>
          <a:xfrm>
            <a:off x="2705784" y="3615690"/>
            <a:ext cx="4226838" cy="121920"/>
          </a:xfrm>
          <a:prstGeom prst="rect">
            <a:avLst/>
          </a:prstGeom>
          <a:noFill/>
          <a:ln>
            <a:noFill/>
          </a:ln>
        </p:spPr>
      </p:pic>
      <p:pic>
        <p:nvPicPr>
          <p:cNvPr descr="preencoded.png" id="171" name="Google Shape;171;p19"/>
          <p:cNvPicPr preferRelativeResize="0"/>
          <p:nvPr/>
        </p:nvPicPr>
        <p:blipFill rotWithShape="1">
          <a:blip r:embed="rId4">
            <a:alphaModFix/>
          </a:blip>
          <a:srcRect b="0" l="0" r="0" t="0"/>
          <a:stretch/>
        </p:blipFill>
        <p:spPr>
          <a:xfrm>
            <a:off x="4494162" y="3321248"/>
            <a:ext cx="649962" cy="649962"/>
          </a:xfrm>
          <a:prstGeom prst="rect">
            <a:avLst/>
          </a:prstGeom>
          <a:noFill/>
          <a:ln>
            <a:noFill/>
          </a:ln>
        </p:spPr>
      </p:pic>
      <p:pic>
        <p:nvPicPr>
          <p:cNvPr descr="preencoded.png" id="172" name="Google Shape;172;p19"/>
          <p:cNvPicPr preferRelativeResize="0"/>
          <p:nvPr/>
        </p:nvPicPr>
        <p:blipFill rotWithShape="1">
          <a:blip r:embed="rId5">
            <a:alphaModFix/>
          </a:blip>
          <a:srcRect b="0" l="0" r="0" t="0"/>
          <a:stretch/>
        </p:blipFill>
        <p:spPr>
          <a:xfrm>
            <a:off x="4689187" y="3483769"/>
            <a:ext cx="259913" cy="324922"/>
          </a:xfrm>
          <a:prstGeom prst="rect">
            <a:avLst/>
          </a:prstGeom>
          <a:noFill/>
          <a:ln>
            <a:noFill/>
          </a:ln>
        </p:spPr>
      </p:pic>
      <p:sp>
        <p:nvSpPr>
          <p:cNvPr id="173" name="Google Shape;173;p19"/>
          <p:cNvSpPr/>
          <p:nvPr/>
        </p:nvSpPr>
        <p:spPr>
          <a:xfrm>
            <a:off x="2952839" y="4187785"/>
            <a:ext cx="3185100" cy="3561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84653"/>
              </a:buClr>
              <a:buSzPts val="2200"/>
              <a:buFont typeface="Barlow"/>
              <a:buNone/>
            </a:pPr>
            <a:r>
              <a:rPr b="1" i="0" lang="en-US" sz="2200" u="none" cap="none" strike="noStrike">
                <a:solidFill>
                  <a:srgbClr val="384653"/>
                </a:solidFill>
                <a:latin typeface="Barlow"/>
                <a:ea typeface="Barlow"/>
                <a:cs typeface="Barlow"/>
                <a:sym typeface="Barlow"/>
              </a:rPr>
              <a:t>Phân Chia Scope Độc Lập</a:t>
            </a:r>
            <a:endParaRPr b="0" i="0" sz="2200" u="none" cap="none" strike="noStrike"/>
          </a:p>
        </p:txBody>
      </p:sp>
      <p:sp>
        <p:nvSpPr>
          <p:cNvPr id="174" name="Google Shape;174;p19"/>
          <p:cNvSpPr/>
          <p:nvPr/>
        </p:nvSpPr>
        <p:spPr>
          <a:xfrm>
            <a:off x="2952839" y="4673918"/>
            <a:ext cx="3732600" cy="17337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84653"/>
              </a:buClr>
              <a:buSzPts val="1700"/>
              <a:buFont typeface="Montserrat"/>
              <a:buNone/>
            </a:pPr>
            <a:r>
              <a:rPr b="0" i="0" lang="en-US" sz="1700" u="none" cap="none" strike="noStrike">
                <a:solidFill>
                  <a:srgbClr val="384653"/>
                </a:solidFill>
                <a:latin typeface="Montserrat"/>
                <a:ea typeface="Montserrat"/>
                <a:cs typeface="Montserrat"/>
                <a:sym typeface="Montserrat"/>
              </a:rPr>
              <a:t>Chia nhỏ phạm vi công việc của từng team sao cho độc lập nhất có thể. Điều này giúp tránh sự phụ thuộc quá mức và giảm thiểu các điểm xung đột.</a:t>
            </a:r>
            <a:endParaRPr b="0" i="0" sz="1700" u="none" cap="none" strike="noStrike"/>
          </a:p>
        </p:txBody>
      </p:sp>
      <p:sp>
        <p:nvSpPr>
          <p:cNvPr id="175" name="Google Shape;175;p19"/>
          <p:cNvSpPr/>
          <p:nvPr/>
        </p:nvSpPr>
        <p:spPr>
          <a:xfrm>
            <a:off x="7149196" y="3646170"/>
            <a:ext cx="4226700" cy="3711300"/>
          </a:xfrm>
          <a:prstGeom prst="roundRect">
            <a:avLst>
              <a:gd fmla="val 3942"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6" name="Google Shape;176;p19"/>
          <p:cNvPicPr preferRelativeResize="0"/>
          <p:nvPr/>
        </p:nvPicPr>
        <p:blipFill rotWithShape="1">
          <a:blip r:embed="rId3">
            <a:alphaModFix/>
          </a:blip>
          <a:srcRect b="0" l="0" r="0" t="0"/>
          <a:stretch/>
        </p:blipFill>
        <p:spPr>
          <a:xfrm>
            <a:off x="7149196" y="3615690"/>
            <a:ext cx="4226838" cy="121920"/>
          </a:xfrm>
          <a:prstGeom prst="rect">
            <a:avLst/>
          </a:prstGeom>
          <a:noFill/>
          <a:ln>
            <a:noFill/>
          </a:ln>
        </p:spPr>
      </p:pic>
      <p:pic>
        <p:nvPicPr>
          <p:cNvPr descr="preencoded.png" id="177" name="Google Shape;177;p19"/>
          <p:cNvPicPr preferRelativeResize="0"/>
          <p:nvPr/>
        </p:nvPicPr>
        <p:blipFill rotWithShape="1">
          <a:blip r:embed="rId4">
            <a:alphaModFix/>
          </a:blip>
          <a:srcRect b="0" l="0" r="0" t="0"/>
          <a:stretch/>
        </p:blipFill>
        <p:spPr>
          <a:xfrm>
            <a:off x="8937574" y="3321248"/>
            <a:ext cx="649962" cy="649962"/>
          </a:xfrm>
          <a:prstGeom prst="rect">
            <a:avLst/>
          </a:prstGeom>
          <a:noFill/>
          <a:ln>
            <a:noFill/>
          </a:ln>
        </p:spPr>
      </p:pic>
      <p:pic>
        <p:nvPicPr>
          <p:cNvPr descr="preencoded.png" id="178" name="Google Shape;178;p19"/>
          <p:cNvPicPr preferRelativeResize="0"/>
          <p:nvPr/>
        </p:nvPicPr>
        <p:blipFill rotWithShape="1">
          <a:blip r:embed="rId6">
            <a:alphaModFix/>
          </a:blip>
          <a:srcRect b="0" l="0" r="0" t="0"/>
          <a:stretch/>
        </p:blipFill>
        <p:spPr>
          <a:xfrm>
            <a:off x="9132598" y="3483769"/>
            <a:ext cx="259913" cy="324922"/>
          </a:xfrm>
          <a:prstGeom prst="rect">
            <a:avLst/>
          </a:prstGeom>
          <a:noFill/>
          <a:ln>
            <a:noFill/>
          </a:ln>
        </p:spPr>
      </p:pic>
      <p:sp>
        <p:nvSpPr>
          <p:cNvPr id="179" name="Google Shape;179;p19"/>
          <p:cNvSpPr/>
          <p:nvPr/>
        </p:nvSpPr>
        <p:spPr>
          <a:xfrm>
            <a:off x="7396250" y="4187785"/>
            <a:ext cx="3732600" cy="7125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84653"/>
              </a:buClr>
              <a:buSzPts val="2200"/>
              <a:buFont typeface="Barlow"/>
              <a:buNone/>
            </a:pPr>
            <a:r>
              <a:rPr b="1" i="0" lang="en-US" sz="2200" u="none" cap="none" strike="noStrike">
                <a:solidFill>
                  <a:srgbClr val="384653"/>
                </a:solidFill>
                <a:latin typeface="Barlow"/>
                <a:ea typeface="Barlow"/>
                <a:cs typeface="Barlow"/>
                <a:sym typeface="Barlow"/>
              </a:rPr>
              <a:t>Bổ Nhiệm Giám Đốc Dự Án (PD)</a:t>
            </a:r>
            <a:endParaRPr b="0" i="0" sz="2200" u="none" cap="none" strike="noStrike"/>
          </a:p>
        </p:txBody>
      </p:sp>
      <p:sp>
        <p:nvSpPr>
          <p:cNvPr id="180" name="Google Shape;180;p19"/>
          <p:cNvSpPr/>
          <p:nvPr/>
        </p:nvSpPr>
        <p:spPr>
          <a:xfrm>
            <a:off x="7396250" y="5030153"/>
            <a:ext cx="3732600" cy="20802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84653"/>
              </a:buClr>
              <a:buSzPts val="1700"/>
              <a:buFont typeface="Montserrat"/>
              <a:buNone/>
            </a:pPr>
            <a:r>
              <a:rPr b="0" i="0" lang="en-US" sz="1700" u="none" cap="none" strike="noStrike">
                <a:solidFill>
                  <a:srgbClr val="384653"/>
                </a:solidFill>
                <a:latin typeface="Montserrat"/>
                <a:ea typeface="Montserrat"/>
                <a:cs typeface="Montserrat"/>
                <a:sym typeface="Montserrat"/>
              </a:rPr>
              <a:t>Cần một người chịu trách nhiệm chính, có tầm nhìn tổng thể. PD sẽ là người ra quyết định cuối cùng, tránh tình trạng "cha chung không ai khóc" và giải quyết triệt để các phản hồi chậm trễ.</a:t>
            </a:r>
            <a:endParaRPr b="0" i="0" sz="1700" u="none" cap="none" strike="noStrike"/>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0"/>
          <p:cNvSpPr/>
          <p:nvPr/>
        </p:nvSpPr>
        <p:spPr>
          <a:xfrm>
            <a:off x="758309" y="776168"/>
            <a:ext cx="13113782" cy="1425416"/>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2E3C4E"/>
              </a:buClr>
              <a:buSzPts val="4450"/>
              <a:buFont typeface="Barlow"/>
              <a:buNone/>
            </a:pPr>
            <a:r>
              <a:rPr b="1" i="0" lang="en-US" sz="4450" u="none" cap="none" strike="noStrike">
                <a:solidFill>
                  <a:srgbClr val="2E3C4E"/>
                </a:solidFill>
                <a:latin typeface="Barlow"/>
                <a:ea typeface="Barlow"/>
                <a:cs typeface="Barlow"/>
                <a:sym typeface="Barlow"/>
              </a:rPr>
              <a:t>Giải Pháp Động Lực: Ghi Nhận và Tôn Trọng Đóng Góp</a:t>
            </a:r>
            <a:endParaRPr b="0" i="0" sz="4450" u="none" cap="none" strike="noStrike"/>
          </a:p>
        </p:txBody>
      </p:sp>
      <p:sp>
        <p:nvSpPr>
          <p:cNvPr id="187" name="Google Shape;187;p20"/>
          <p:cNvSpPr/>
          <p:nvPr/>
        </p:nvSpPr>
        <p:spPr>
          <a:xfrm>
            <a:off x="758309" y="2634853"/>
            <a:ext cx="13113782" cy="69342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84653"/>
              </a:buClr>
              <a:buSzPts val="1700"/>
              <a:buFont typeface="Montserrat"/>
              <a:buNone/>
            </a:pPr>
            <a:r>
              <a:rPr b="0" i="0" lang="en-US" sz="1700" u="none" cap="none" strike="noStrike">
                <a:solidFill>
                  <a:srgbClr val="384653"/>
                </a:solidFill>
                <a:latin typeface="Montserrat"/>
                <a:ea typeface="Montserrat"/>
                <a:cs typeface="Montserrat"/>
                <a:sym typeface="Montserrat"/>
              </a:rPr>
              <a:t>Việc ghi nhận đúng lúc, đúng người là công cụ mạnh mẽ để chống lại sự mệt mỏi và duy trì tinh thần chiến đấu cho đội ngũ.</a:t>
            </a:r>
            <a:endParaRPr b="0" i="0" sz="1700" u="none" cap="none" strike="noStrike"/>
          </a:p>
        </p:txBody>
      </p:sp>
      <p:sp>
        <p:nvSpPr>
          <p:cNvPr id="188" name="Google Shape;188;p20"/>
          <p:cNvSpPr/>
          <p:nvPr/>
        </p:nvSpPr>
        <p:spPr>
          <a:xfrm>
            <a:off x="758309" y="3571994"/>
            <a:ext cx="4226838" cy="3881318"/>
          </a:xfrm>
          <a:prstGeom prst="roundRect">
            <a:avLst>
              <a:gd fmla="val 8373" name="adj"/>
            </a:avLst>
          </a:prstGeom>
          <a:solidFill>
            <a:srgbClr val="D4E9F7"/>
          </a:solidFill>
          <a:ln cap="flat" cmpd="sng" w="9525">
            <a:solidFill>
              <a:srgbClr val="BACF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89" name="Google Shape;189;p20"/>
          <p:cNvPicPr preferRelativeResize="0"/>
          <p:nvPr/>
        </p:nvPicPr>
        <p:blipFill rotWithShape="1">
          <a:blip r:embed="rId3">
            <a:alphaModFix/>
          </a:blip>
          <a:srcRect b="0" l="0" r="0" t="0"/>
          <a:stretch/>
        </p:blipFill>
        <p:spPr>
          <a:xfrm>
            <a:off x="982504" y="3796189"/>
            <a:ext cx="649962" cy="649962"/>
          </a:xfrm>
          <a:prstGeom prst="rect">
            <a:avLst/>
          </a:prstGeom>
          <a:noFill/>
          <a:ln>
            <a:noFill/>
          </a:ln>
        </p:spPr>
      </p:pic>
      <p:pic>
        <p:nvPicPr>
          <p:cNvPr descr="preencoded.png" id="190" name="Google Shape;190;p20"/>
          <p:cNvPicPr preferRelativeResize="0"/>
          <p:nvPr/>
        </p:nvPicPr>
        <p:blipFill rotWithShape="1">
          <a:blip r:embed="rId4">
            <a:alphaModFix/>
          </a:blip>
          <a:srcRect b="0" l="0" r="0" t="0"/>
          <a:stretch/>
        </p:blipFill>
        <p:spPr>
          <a:xfrm>
            <a:off x="1161217" y="3938349"/>
            <a:ext cx="292418" cy="365522"/>
          </a:xfrm>
          <a:prstGeom prst="rect">
            <a:avLst/>
          </a:prstGeom>
          <a:noFill/>
          <a:ln>
            <a:noFill/>
          </a:ln>
        </p:spPr>
      </p:pic>
      <p:sp>
        <p:nvSpPr>
          <p:cNvPr id="191" name="Google Shape;191;p20"/>
          <p:cNvSpPr/>
          <p:nvPr/>
        </p:nvSpPr>
        <p:spPr>
          <a:xfrm>
            <a:off x="982504" y="4662726"/>
            <a:ext cx="2850713" cy="356235"/>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84653"/>
              </a:buClr>
              <a:buSzPts val="2200"/>
              <a:buFont typeface="Barlow"/>
              <a:buNone/>
            </a:pPr>
            <a:r>
              <a:rPr b="1" i="0" lang="en-US" sz="2200" u="none" cap="none" strike="noStrike">
                <a:solidFill>
                  <a:srgbClr val="384653"/>
                </a:solidFill>
                <a:latin typeface="Barlow"/>
                <a:ea typeface="Barlow"/>
                <a:cs typeface="Barlow"/>
                <a:sym typeface="Barlow"/>
              </a:rPr>
              <a:t>Core Contributor Tag</a:t>
            </a:r>
            <a:endParaRPr b="0" i="0" sz="2200" u="none" cap="none" strike="noStrike"/>
          </a:p>
        </p:txBody>
      </p:sp>
      <p:sp>
        <p:nvSpPr>
          <p:cNvPr id="192" name="Google Shape;192;p20"/>
          <p:cNvSpPr/>
          <p:nvPr/>
        </p:nvSpPr>
        <p:spPr>
          <a:xfrm>
            <a:off x="982504" y="5148858"/>
            <a:ext cx="3778448" cy="173355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84653"/>
              </a:buClr>
              <a:buSzPts val="1700"/>
              <a:buFont typeface="Montserrat"/>
              <a:buNone/>
            </a:pPr>
            <a:r>
              <a:rPr b="0" i="0" lang="en-US" sz="1700" u="none" cap="none" strike="noStrike">
                <a:solidFill>
                  <a:srgbClr val="384653"/>
                </a:solidFill>
                <a:latin typeface="Montserrat"/>
                <a:ea typeface="Montserrat"/>
                <a:cs typeface="Montserrat"/>
                <a:sym typeface="Montserrat"/>
              </a:rPr>
              <a:t>Gắn nhãn </a:t>
            </a:r>
            <a:r>
              <a:rPr b="1" i="0" lang="en-US" sz="1700" u="none" cap="none" strike="noStrike">
                <a:solidFill>
                  <a:srgbClr val="384653"/>
                </a:solidFill>
                <a:latin typeface="Montserrat"/>
                <a:ea typeface="Montserrat"/>
                <a:cs typeface="Montserrat"/>
                <a:sym typeface="Montserrat"/>
              </a:rPr>
              <a:t>"Core Contributor"</a:t>
            </a:r>
            <a:r>
              <a:rPr b="0" i="0" lang="en-US" sz="1700" u="none" cap="none" strike="noStrike">
                <a:solidFill>
                  <a:srgbClr val="384653"/>
                </a:solidFill>
                <a:latin typeface="Montserrat"/>
                <a:ea typeface="Montserrat"/>
                <a:cs typeface="Montserrat"/>
                <a:sym typeface="Montserrat"/>
              </a:rPr>
              <a:t> cho người xử lý phần khó nhất trong Sprint Review. Hình thức khen thưởng công khai này giúp giữ động lực cho nhân sự giỏi.</a:t>
            </a:r>
            <a:endParaRPr b="0" i="0" sz="1700" u="none" cap="none" strike="noStrike"/>
          </a:p>
        </p:txBody>
      </p:sp>
      <p:sp>
        <p:nvSpPr>
          <p:cNvPr id="193" name="Google Shape;193;p20"/>
          <p:cNvSpPr/>
          <p:nvPr/>
        </p:nvSpPr>
        <p:spPr>
          <a:xfrm>
            <a:off x="5201722" y="3571994"/>
            <a:ext cx="4226838" cy="3881318"/>
          </a:xfrm>
          <a:prstGeom prst="roundRect">
            <a:avLst>
              <a:gd fmla="val 8373" name="adj"/>
            </a:avLst>
          </a:prstGeom>
          <a:solidFill>
            <a:srgbClr val="D4E9F7"/>
          </a:solidFill>
          <a:ln cap="flat" cmpd="sng" w="9525">
            <a:solidFill>
              <a:srgbClr val="BACF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94" name="Google Shape;194;p20"/>
          <p:cNvPicPr preferRelativeResize="0"/>
          <p:nvPr/>
        </p:nvPicPr>
        <p:blipFill rotWithShape="1">
          <a:blip r:embed="rId5">
            <a:alphaModFix/>
          </a:blip>
          <a:srcRect b="0" l="0" r="0" t="0"/>
          <a:stretch/>
        </p:blipFill>
        <p:spPr>
          <a:xfrm>
            <a:off x="5425916" y="3796189"/>
            <a:ext cx="649962" cy="649962"/>
          </a:xfrm>
          <a:prstGeom prst="rect">
            <a:avLst/>
          </a:prstGeom>
          <a:noFill/>
          <a:ln>
            <a:noFill/>
          </a:ln>
        </p:spPr>
      </p:pic>
      <p:pic>
        <p:nvPicPr>
          <p:cNvPr descr="preencoded.png" id="195" name="Google Shape;195;p20"/>
          <p:cNvPicPr preferRelativeResize="0"/>
          <p:nvPr/>
        </p:nvPicPr>
        <p:blipFill rotWithShape="1">
          <a:blip r:embed="rId6">
            <a:alphaModFix/>
          </a:blip>
          <a:srcRect b="0" l="0" r="0" t="0"/>
          <a:stretch/>
        </p:blipFill>
        <p:spPr>
          <a:xfrm>
            <a:off x="5604629" y="3938349"/>
            <a:ext cx="292418" cy="365522"/>
          </a:xfrm>
          <a:prstGeom prst="rect">
            <a:avLst/>
          </a:prstGeom>
          <a:noFill/>
          <a:ln>
            <a:noFill/>
          </a:ln>
        </p:spPr>
      </p:pic>
      <p:sp>
        <p:nvSpPr>
          <p:cNvPr id="196" name="Google Shape;196;p20"/>
          <p:cNvSpPr/>
          <p:nvPr/>
        </p:nvSpPr>
        <p:spPr>
          <a:xfrm>
            <a:off x="5425916" y="4662726"/>
            <a:ext cx="3303627" cy="356235"/>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84653"/>
              </a:buClr>
              <a:buSzPts val="2200"/>
              <a:buFont typeface="Barlow"/>
              <a:buNone/>
            </a:pPr>
            <a:r>
              <a:rPr b="1" i="0" lang="en-US" sz="2200" u="none" cap="none" strike="noStrike">
                <a:solidFill>
                  <a:srgbClr val="384653"/>
                </a:solidFill>
                <a:latin typeface="Barlow"/>
                <a:ea typeface="Barlow"/>
                <a:cs typeface="Barlow"/>
                <a:sym typeface="Barlow"/>
              </a:rPr>
              <a:t>Thiết Lập Log Recognition</a:t>
            </a:r>
            <a:endParaRPr b="0" i="0" sz="2200" u="none" cap="none" strike="noStrike"/>
          </a:p>
        </p:txBody>
      </p:sp>
      <p:sp>
        <p:nvSpPr>
          <p:cNvPr id="197" name="Google Shape;197;p20"/>
          <p:cNvSpPr/>
          <p:nvPr/>
        </p:nvSpPr>
        <p:spPr>
          <a:xfrm>
            <a:off x="5425916" y="5148858"/>
            <a:ext cx="3778448" cy="173355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84653"/>
              </a:buClr>
              <a:buSzPts val="1700"/>
              <a:buFont typeface="Montserrat"/>
              <a:buNone/>
            </a:pPr>
            <a:r>
              <a:rPr b="0" i="0" lang="en-US" sz="1700" u="none" cap="none" strike="noStrike">
                <a:solidFill>
                  <a:srgbClr val="384653"/>
                </a:solidFill>
                <a:latin typeface="Montserrat"/>
                <a:ea typeface="Montserrat"/>
                <a:cs typeface="Montserrat"/>
                <a:sym typeface="Montserrat"/>
              </a:rPr>
              <a:t>Thực hiện ghi nhận đóng góp đặc biệt ngay lập tức trên Sprint board hoặc Slack. Chỉ cần 1 dòng ghi nhận khi có thành viên OT hoặc xử lý lỗi lớn.</a:t>
            </a:r>
            <a:endParaRPr b="0" i="0" sz="1700" u="none" cap="none" strike="noStrike"/>
          </a:p>
        </p:txBody>
      </p:sp>
      <p:sp>
        <p:nvSpPr>
          <p:cNvPr id="198" name="Google Shape;198;p20"/>
          <p:cNvSpPr/>
          <p:nvPr/>
        </p:nvSpPr>
        <p:spPr>
          <a:xfrm>
            <a:off x="9645134" y="3571994"/>
            <a:ext cx="4226957" cy="3881318"/>
          </a:xfrm>
          <a:prstGeom prst="roundRect">
            <a:avLst>
              <a:gd fmla="val 8373" name="adj"/>
            </a:avLst>
          </a:prstGeom>
          <a:solidFill>
            <a:srgbClr val="D4E9F7"/>
          </a:solidFill>
          <a:ln cap="flat" cmpd="sng" w="9525">
            <a:solidFill>
              <a:srgbClr val="BACF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99" name="Google Shape;199;p20"/>
          <p:cNvPicPr preferRelativeResize="0"/>
          <p:nvPr/>
        </p:nvPicPr>
        <p:blipFill rotWithShape="1">
          <a:blip r:embed="rId7">
            <a:alphaModFix/>
          </a:blip>
          <a:srcRect b="0" l="0" r="0" t="0"/>
          <a:stretch/>
        </p:blipFill>
        <p:spPr>
          <a:xfrm>
            <a:off x="9869329" y="3796189"/>
            <a:ext cx="649962" cy="649962"/>
          </a:xfrm>
          <a:prstGeom prst="rect">
            <a:avLst/>
          </a:prstGeom>
          <a:noFill/>
          <a:ln>
            <a:noFill/>
          </a:ln>
        </p:spPr>
      </p:pic>
      <p:pic>
        <p:nvPicPr>
          <p:cNvPr descr="preencoded.png" id="200" name="Google Shape;200;p20"/>
          <p:cNvPicPr preferRelativeResize="0"/>
          <p:nvPr/>
        </p:nvPicPr>
        <p:blipFill rotWithShape="1">
          <a:blip r:embed="rId8">
            <a:alphaModFix/>
          </a:blip>
          <a:srcRect b="0" l="0" r="0" t="0"/>
          <a:stretch/>
        </p:blipFill>
        <p:spPr>
          <a:xfrm>
            <a:off x="10048042" y="3938349"/>
            <a:ext cx="292418" cy="365522"/>
          </a:xfrm>
          <a:prstGeom prst="rect">
            <a:avLst/>
          </a:prstGeom>
          <a:noFill/>
          <a:ln>
            <a:noFill/>
          </a:ln>
        </p:spPr>
      </p:pic>
      <p:sp>
        <p:nvSpPr>
          <p:cNvPr id="201" name="Google Shape;201;p20"/>
          <p:cNvSpPr/>
          <p:nvPr/>
        </p:nvSpPr>
        <p:spPr>
          <a:xfrm>
            <a:off x="9869329" y="4662726"/>
            <a:ext cx="2850713" cy="356235"/>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84653"/>
              </a:buClr>
              <a:buSzPts val="2200"/>
              <a:buFont typeface="Barlow"/>
              <a:buNone/>
            </a:pPr>
            <a:r>
              <a:rPr b="1" i="0" lang="en-US" sz="2200" u="none" cap="none" strike="noStrike">
                <a:solidFill>
                  <a:srgbClr val="384653"/>
                </a:solidFill>
                <a:latin typeface="Barlow"/>
                <a:ea typeface="Barlow"/>
                <a:cs typeface="Barlow"/>
                <a:sym typeface="Barlow"/>
              </a:rPr>
              <a:t>Công Tác Tư Tưởng</a:t>
            </a:r>
            <a:endParaRPr b="0" i="0" sz="2200" u="none" cap="none" strike="noStrike"/>
          </a:p>
        </p:txBody>
      </p:sp>
      <p:sp>
        <p:nvSpPr>
          <p:cNvPr id="202" name="Google Shape;202;p20"/>
          <p:cNvSpPr/>
          <p:nvPr/>
        </p:nvSpPr>
        <p:spPr>
          <a:xfrm>
            <a:off x="9869329" y="5148858"/>
            <a:ext cx="3778568" cy="208026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84653"/>
              </a:buClr>
              <a:buSzPts val="1700"/>
              <a:buFont typeface="Montserrat"/>
              <a:buNone/>
            </a:pPr>
            <a:r>
              <a:rPr b="0" i="0" lang="en-US" sz="1700" u="none" cap="none" strike="noStrike">
                <a:solidFill>
                  <a:srgbClr val="384653"/>
                </a:solidFill>
                <a:latin typeface="Montserrat"/>
                <a:ea typeface="Montserrat"/>
                <a:cs typeface="Montserrat"/>
                <a:sym typeface="Montserrat"/>
              </a:rPr>
              <a:t>Thông báo, giải thích rõ ràng và kịp thời mọi quyết định thay đổi nhanh chóng. Giúp thành viên không bị sốc, cảm thấy được tôn trọng và tham gia vào quá trình ra quyết định.</a:t>
            </a:r>
            <a:endParaRPr b="0" i="0" sz="1700" u="none" cap="none" strike="noStrike"/>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1"/>
          <p:cNvSpPr/>
          <p:nvPr/>
        </p:nvSpPr>
        <p:spPr>
          <a:xfrm>
            <a:off x="549712" y="431959"/>
            <a:ext cx="6151126" cy="516731"/>
          </a:xfrm>
          <a:prstGeom prst="rect">
            <a:avLst/>
          </a:prstGeom>
          <a:noFill/>
          <a:ln>
            <a:noFill/>
          </a:ln>
        </p:spPr>
        <p:txBody>
          <a:bodyPr anchorCtr="0" anchor="t" bIns="0" lIns="0" spcFirstLastPara="1" rIns="0" wrap="square" tIns="0">
            <a:noAutofit/>
          </a:bodyPr>
          <a:lstStyle/>
          <a:p>
            <a:pPr indent="0" lvl="0" marL="0" marR="0" rtl="0" algn="l">
              <a:lnSpc>
                <a:spcPct val="124615"/>
              </a:lnSpc>
              <a:spcBef>
                <a:spcPts val="0"/>
              </a:spcBef>
              <a:spcAft>
                <a:spcPts val="0"/>
              </a:spcAft>
              <a:buClr>
                <a:srgbClr val="2E3C4E"/>
              </a:buClr>
              <a:buSzPts val="3250"/>
              <a:buFont typeface="Barlow"/>
              <a:buNone/>
            </a:pPr>
            <a:r>
              <a:rPr b="1" i="0" lang="en-US" sz="3250" u="none" cap="none" strike="noStrike">
                <a:solidFill>
                  <a:srgbClr val="2E3C4E"/>
                </a:solidFill>
                <a:latin typeface="Barlow"/>
                <a:ea typeface="Barlow"/>
                <a:cs typeface="Barlow"/>
                <a:sym typeface="Barlow"/>
              </a:rPr>
              <a:t>Củng Cố Gắn Kết &amp; Hạn Chế Rủi Ro</a:t>
            </a:r>
            <a:endParaRPr b="0" i="0" sz="3250" u="none" cap="none" strike="noStrike"/>
          </a:p>
        </p:txBody>
      </p:sp>
      <p:sp>
        <p:nvSpPr>
          <p:cNvPr id="209" name="Google Shape;209;p21"/>
          <p:cNvSpPr/>
          <p:nvPr/>
        </p:nvSpPr>
        <p:spPr>
          <a:xfrm>
            <a:off x="549712" y="1262777"/>
            <a:ext cx="13530977" cy="251222"/>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384653"/>
              </a:buClr>
              <a:buSzPts val="1200"/>
              <a:buFont typeface="Montserrat"/>
              <a:buNone/>
            </a:pPr>
            <a:r>
              <a:rPr b="0" i="0" lang="en-US" sz="1200" u="none" cap="none" strike="noStrike">
                <a:solidFill>
                  <a:srgbClr val="384653"/>
                </a:solidFill>
                <a:latin typeface="Montserrat"/>
                <a:ea typeface="Montserrat"/>
                <a:cs typeface="Montserrat"/>
                <a:sym typeface="Montserrat"/>
              </a:rPr>
              <a:t>Ngoài các biện pháp kỹ thuật, việc đầu tư vào tinh thần đồng đội và kế hoạch dự phòng là thiết yếu cho sự ổn định lâu dài.</a:t>
            </a:r>
            <a:endParaRPr b="0" i="0" sz="1200" u="none" cap="none" strike="noStrike"/>
          </a:p>
        </p:txBody>
      </p:sp>
      <p:sp>
        <p:nvSpPr>
          <p:cNvPr id="210" name="Google Shape;210;p21"/>
          <p:cNvSpPr/>
          <p:nvPr/>
        </p:nvSpPr>
        <p:spPr>
          <a:xfrm>
            <a:off x="549712" y="1847731"/>
            <a:ext cx="2480191" cy="30992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2E3C4E"/>
              </a:buClr>
              <a:buSzPts val="1950"/>
              <a:buFont typeface="Barlow"/>
              <a:buNone/>
            </a:pPr>
            <a:r>
              <a:rPr b="1" i="0" lang="en-US" sz="1950" u="none" cap="none" strike="noStrike">
                <a:solidFill>
                  <a:srgbClr val="2E3C4E"/>
                </a:solidFill>
                <a:latin typeface="Barlow"/>
                <a:ea typeface="Barlow"/>
                <a:cs typeface="Barlow"/>
                <a:sym typeface="Barlow"/>
              </a:rPr>
              <a:t>Tăng Cường Gắn Kết</a:t>
            </a:r>
            <a:endParaRPr b="0" i="0" sz="1950" u="none" cap="none" strike="noStrike"/>
          </a:p>
        </p:txBody>
      </p:sp>
      <p:sp>
        <p:nvSpPr>
          <p:cNvPr id="211" name="Google Shape;211;p21"/>
          <p:cNvSpPr/>
          <p:nvPr/>
        </p:nvSpPr>
        <p:spPr>
          <a:xfrm>
            <a:off x="549712" y="2314694"/>
            <a:ext cx="6573917" cy="753666"/>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384653"/>
              </a:buClr>
              <a:buSzPts val="1200"/>
              <a:buFont typeface="Montserrat"/>
              <a:buNone/>
            </a:pPr>
            <a:r>
              <a:rPr b="0" i="0" lang="en-US" sz="1200" u="none" cap="none" strike="noStrike">
                <a:solidFill>
                  <a:srgbClr val="384653"/>
                </a:solidFill>
                <a:latin typeface="Montserrat"/>
                <a:ea typeface="Montserrat"/>
                <a:cs typeface="Montserrat"/>
                <a:sym typeface="Montserrat"/>
              </a:rPr>
              <a:t>Các buổi teambuilding nhẹ nhàng hoặc các khoản thưởng nóng, thưởng nhỏ được thực hiện kịp thời trong giai đoạn nước rút sẽ là liều thuốc tinh thần hiệu quả. Cần truyền cảm hứng và xây dựng lại niềm tin nội bộ.</a:t>
            </a:r>
            <a:endParaRPr b="0" i="0" sz="1200" u="none" cap="none" strike="noStrike"/>
          </a:p>
        </p:txBody>
      </p:sp>
      <p:pic>
        <p:nvPicPr>
          <p:cNvPr descr="preencoded.png" id="212" name="Google Shape;212;p21"/>
          <p:cNvPicPr preferRelativeResize="0"/>
          <p:nvPr/>
        </p:nvPicPr>
        <p:blipFill rotWithShape="1">
          <a:blip r:embed="rId3">
            <a:alphaModFix/>
          </a:blip>
          <a:srcRect b="0" l="0" r="0" t="0"/>
          <a:stretch/>
        </p:blipFill>
        <p:spPr>
          <a:xfrm>
            <a:off x="549712" y="3245048"/>
            <a:ext cx="6573917" cy="6573917"/>
          </a:xfrm>
          <a:prstGeom prst="rect">
            <a:avLst/>
          </a:prstGeom>
          <a:noFill/>
          <a:ln>
            <a:noFill/>
          </a:ln>
        </p:spPr>
      </p:pic>
      <p:sp>
        <p:nvSpPr>
          <p:cNvPr id="213" name="Google Shape;213;p21"/>
          <p:cNvSpPr/>
          <p:nvPr/>
        </p:nvSpPr>
        <p:spPr>
          <a:xfrm>
            <a:off x="7514392" y="1847731"/>
            <a:ext cx="2575084" cy="30992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2E3C4E"/>
              </a:buClr>
              <a:buSzPts val="1950"/>
              <a:buFont typeface="Barlow"/>
              <a:buNone/>
            </a:pPr>
            <a:r>
              <a:rPr b="1" i="0" lang="en-US" sz="1950" u="none" cap="none" strike="noStrike">
                <a:solidFill>
                  <a:srgbClr val="2E3C4E"/>
                </a:solidFill>
                <a:latin typeface="Barlow"/>
                <a:ea typeface="Barlow"/>
                <a:cs typeface="Barlow"/>
                <a:sym typeface="Barlow"/>
              </a:rPr>
              <a:t>Quản Trị Rủi Ro Nhân Sự</a:t>
            </a:r>
            <a:endParaRPr b="0" i="0" sz="1950" u="none" cap="none" strike="noStrike"/>
          </a:p>
        </p:txBody>
      </p:sp>
      <p:sp>
        <p:nvSpPr>
          <p:cNvPr id="214" name="Google Shape;214;p21"/>
          <p:cNvSpPr/>
          <p:nvPr/>
        </p:nvSpPr>
        <p:spPr>
          <a:xfrm>
            <a:off x="7514392" y="2314694"/>
            <a:ext cx="6573917" cy="50244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384653"/>
              </a:buClr>
              <a:buSzPts val="1200"/>
              <a:buFont typeface="Montserrat"/>
              <a:buNone/>
            </a:pPr>
            <a:r>
              <a:rPr b="0" i="0" lang="en-US" sz="1200" u="none" cap="none" strike="noStrike">
                <a:solidFill>
                  <a:srgbClr val="384653"/>
                </a:solidFill>
                <a:latin typeface="Montserrat"/>
                <a:ea typeface="Montserrat"/>
                <a:cs typeface="Montserrat"/>
                <a:sym typeface="Montserrat"/>
              </a:rPr>
              <a:t>Cần luôn có phương án dự phòng và quy trình chuyển giao kiến thức rõ ràng cho nhân sự cốt lõi. Giảm thiểu rủi ro khi nhân sự giỏi nhất rời đi giữa chừng.</a:t>
            </a:r>
            <a:endParaRPr b="0" i="0" sz="1200" u="none" cap="none" strike="noStrike"/>
          </a:p>
        </p:txBody>
      </p:sp>
      <p:sp>
        <p:nvSpPr>
          <p:cNvPr id="215" name="Google Shape;215;p21"/>
          <p:cNvSpPr/>
          <p:nvPr/>
        </p:nvSpPr>
        <p:spPr>
          <a:xfrm>
            <a:off x="7514392" y="2993827"/>
            <a:ext cx="6573917" cy="918448"/>
          </a:xfrm>
          <a:prstGeom prst="roundRect">
            <a:avLst>
              <a:gd fmla="val 25654" name="adj"/>
            </a:avLst>
          </a:prstGeom>
          <a:solidFill>
            <a:srgbClr val="BE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6" name="Google Shape;216;p21"/>
          <p:cNvPicPr preferRelativeResize="0"/>
          <p:nvPr/>
        </p:nvPicPr>
        <p:blipFill rotWithShape="1">
          <a:blip r:embed="rId4">
            <a:alphaModFix/>
          </a:blip>
          <a:srcRect b="0" l="0" r="0" t="0"/>
          <a:stretch/>
        </p:blipFill>
        <p:spPr>
          <a:xfrm>
            <a:off x="7671435" y="3227784"/>
            <a:ext cx="196334" cy="157043"/>
          </a:xfrm>
          <a:prstGeom prst="rect">
            <a:avLst/>
          </a:prstGeom>
          <a:noFill/>
          <a:ln>
            <a:noFill/>
          </a:ln>
        </p:spPr>
      </p:pic>
      <p:sp>
        <p:nvSpPr>
          <p:cNvPr id="217" name="Google Shape;217;p21"/>
          <p:cNvSpPr/>
          <p:nvPr/>
        </p:nvSpPr>
        <p:spPr>
          <a:xfrm>
            <a:off x="8024812" y="3190042"/>
            <a:ext cx="5906453" cy="50244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0000"/>
              </a:buClr>
              <a:buSzPts val="1200"/>
              <a:buFont typeface="Montserrat"/>
              <a:buNone/>
            </a:pPr>
            <a:r>
              <a:rPr b="1" i="0" lang="en-US" sz="1200" u="none" cap="none" strike="noStrike">
                <a:solidFill>
                  <a:srgbClr val="000000"/>
                </a:solidFill>
                <a:latin typeface="Montserrat"/>
                <a:ea typeface="Montserrat"/>
                <a:cs typeface="Montserrat"/>
                <a:sym typeface="Montserrat"/>
              </a:rPr>
              <a:t>Chính sách OT:</a:t>
            </a:r>
            <a:r>
              <a:rPr b="0" i="0" lang="en-US" sz="1200" u="none" cap="none" strike="noStrike">
                <a:solidFill>
                  <a:srgbClr val="000000"/>
                </a:solidFill>
                <a:latin typeface="Montserrat"/>
                <a:ea typeface="Montserrat"/>
                <a:cs typeface="Montserrat"/>
                <a:sym typeface="Montserrat"/>
              </a:rPr>
              <a:t> Cần minh bạch hóa chính sách làm thêm giờ và cơ chế đền bù hợp lý. Mọi nỗ lực cần được ghi nhận bằng cả tinh thần và vật chất.</a:t>
            </a:r>
            <a:endParaRPr b="0" i="0" sz="1200" u="none" cap="none" strike="noStrike"/>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